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75" r:id="rId6"/>
    <p:sldId id="260" r:id="rId7"/>
    <p:sldId id="259" r:id="rId8"/>
    <p:sldId id="263" r:id="rId9"/>
    <p:sldId id="264" r:id="rId10"/>
    <p:sldId id="277" r:id="rId11"/>
    <p:sldId id="271" r:id="rId12"/>
    <p:sldId id="265" r:id="rId13"/>
    <p:sldId id="272" r:id="rId14"/>
    <p:sldId id="266" r:id="rId15"/>
    <p:sldId id="267" r:id="rId16"/>
    <p:sldId id="268" r:id="rId17"/>
    <p:sldId id="269" r:id="rId18"/>
    <p:sldId id="270" r:id="rId19"/>
    <p:sldId id="278" r:id="rId20"/>
    <p:sldId id="281" r:id="rId21"/>
    <p:sldId id="282" r:id="rId22"/>
    <p:sldId id="279" r:id="rId23"/>
    <p:sldId id="280" r:id="rId24"/>
    <p:sldId id="27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7A37"/>
    <a:srgbClr val="11938D"/>
    <a:srgbClr val="401B5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1200" y="-8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275304" y="1143000"/>
            <a:ext cx="8610600" cy="3662541"/>
          </a:xfrm>
          <a:prstGeom prst="rect">
            <a:avLst/>
          </a:prstGeom>
          <a:ln>
            <a:solidFill>
              <a:srgbClr val="7030A0"/>
            </a:solidFill>
            <a:headEnd/>
            <a:tailEnd/>
          </a:ln>
        </p:spPr>
        <p:style>
          <a:lnRef idx="0">
            <a:schemeClr val="accent3"/>
          </a:lnRef>
          <a:fillRef idx="3">
            <a:schemeClr val="accent3"/>
          </a:fillRef>
          <a:effectRef idx="3">
            <a:schemeClr val="accent3"/>
          </a:effectRef>
          <a:fontRef idx="minor">
            <a:schemeClr val="lt1"/>
          </a:fontRef>
        </p:style>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b="1" i="0" u="none" strike="noStrike" cap="none" normalizeH="0" baseline="0" dirty="0" smtClean="0">
              <a:ln>
                <a:noFill/>
              </a:ln>
              <a:solidFill>
                <a:schemeClr val="bg1"/>
              </a:solidFill>
              <a:effectLst/>
              <a:latin typeface="Tahoma" pitchFamily="34" charset="0"/>
              <a:ea typeface="Times New Roman" pitchFamily="18"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0000"/>
                </a:solidFill>
                <a:effectLst/>
                <a:latin typeface="Segoe UI" pitchFamily="34" charset="0"/>
                <a:ea typeface="Times New Roman" pitchFamily="18" charset="0"/>
                <a:cs typeface="Segoe UI" pitchFamily="34" charset="0"/>
              </a:rPr>
              <a:t>CHAPTER-4</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rgbClr val="7030A0"/>
              </a:solidFill>
              <a:effectLst/>
              <a:latin typeface="Century Gothic" pitchFamily="34" charset="0"/>
            </a:endParaRPr>
          </a:p>
          <a:p>
            <a:pPr lvl="0" algn="ctr" eaLnBrk="0" fontAlgn="base" hangingPunct="0">
              <a:spcBef>
                <a:spcPct val="0"/>
              </a:spcBef>
              <a:spcAft>
                <a:spcPct val="0"/>
              </a:spcAft>
            </a:pPr>
            <a:r>
              <a:rPr lang="en-US" sz="4000" b="1" dirty="0" smtClean="0">
                <a:solidFill>
                  <a:srgbClr val="401B5B"/>
                </a:solidFill>
                <a:effectLst>
                  <a:outerShdw blurRad="38100" dist="38100" dir="2700000" algn="tl">
                    <a:srgbClr val="C0C0C0"/>
                  </a:outerShdw>
                </a:effectLst>
                <a:latin typeface="Tahoma" pitchFamily="34" charset="0"/>
                <a:cs typeface="Tahoma" pitchFamily="34" charset="0"/>
              </a:rPr>
              <a:t>FOUR STROKE </a:t>
            </a:r>
          </a:p>
          <a:p>
            <a:pPr lvl="0" algn="ctr" eaLnBrk="0" fontAlgn="base" hangingPunct="0">
              <a:spcBef>
                <a:spcPct val="0"/>
              </a:spcBef>
              <a:spcAft>
                <a:spcPct val="0"/>
              </a:spcAft>
            </a:pPr>
            <a:r>
              <a:rPr lang="en-US" sz="4000" b="1" dirty="0" smtClean="0">
                <a:solidFill>
                  <a:srgbClr val="401B5B"/>
                </a:solidFill>
                <a:effectLst>
                  <a:outerShdw blurRad="38100" dist="38100" dir="2700000" algn="tl">
                    <a:srgbClr val="C0C0C0"/>
                  </a:outerShdw>
                </a:effectLst>
                <a:latin typeface="Tahoma" pitchFamily="34" charset="0"/>
                <a:cs typeface="Tahoma" pitchFamily="34" charset="0"/>
              </a:rPr>
              <a:t> &amp; </a:t>
            </a:r>
          </a:p>
          <a:p>
            <a:pPr lvl="0" algn="ctr" eaLnBrk="0" fontAlgn="base" hangingPunct="0">
              <a:spcBef>
                <a:spcPct val="0"/>
              </a:spcBef>
              <a:spcAft>
                <a:spcPct val="0"/>
              </a:spcAft>
            </a:pPr>
            <a:r>
              <a:rPr kumimoji="0" lang="en-US" sz="4000" b="1" i="0" u="none" strike="noStrike" cap="none" normalizeH="0" baseline="0" dirty="0" smtClean="0">
                <a:ln>
                  <a:noFill/>
                </a:ln>
                <a:solidFill>
                  <a:srgbClr val="401B5B"/>
                </a:solidFill>
                <a:effectLst>
                  <a:outerShdw blurRad="38100" dist="38100" dir="2700000" algn="tl">
                    <a:srgbClr val="C0C0C0"/>
                  </a:outerShdw>
                </a:effectLst>
                <a:latin typeface="Tahoma" pitchFamily="34" charset="0"/>
                <a:cs typeface="Tahoma" pitchFamily="34" charset="0"/>
              </a:rPr>
              <a:t>TWO STROKE  CYCLE ENGINE</a:t>
            </a:r>
            <a:endParaRPr kumimoji="0" lang="en-US" sz="4000" b="1" i="0" u="none" strike="noStrike" cap="none" normalizeH="0" baseline="0" dirty="0" smtClean="0">
              <a:ln>
                <a:noFill/>
              </a:ln>
              <a:solidFill>
                <a:srgbClr val="401B5B"/>
              </a:solidFill>
              <a:effectLst/>
              <a:latin typeface="Century Gothic"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bg1"/>
              </a:solidFill>
              <a:effectLst/>
              <a:latin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533400" y="381000"/>
            <a:ext cx="82296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tab pos="1104900" algn="l"/>
              </a:tabLst>
            </a:pP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The I. C. engines classified on the basis of strokes per cycle are two stroke and four stroke cycle engine. The construction and working principle of these engines along with the points of differentiation are discussed in this chapter.</a:t>
            </a:r>
            <a:endParaRPr kumimoji="0" lang="en-US" sz="2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tab pos="1104900" algn="l"/>
              </a:tabLst>
            </a:pPr>
            <a:r>
              <a:rPr kumimoji="0" lang="en-US" sz="22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Working of four stroke cycle engine</a:t>
            </a:r>
            <a:endParaRPr kumimoji="0" lang="en-US" sz="2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tab pos="1104900" algn="l"/>
              </a:tabLst>
            </a:pP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In four stroke cycle engines there are four strokes completing </a:t>
            </a:r>
            <a:r>
              <a:rPr kumimoji="0" lang="en-US" sz="22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two</a:t>
            </a:r>
            <a:r>
              <a:rPr kumimoji="0" lang="en-US" sz="2200" b="1"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t>
            </a: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revolutions of </a:t>
            </a:r>
            <a:r>
              <a:rPr kumimoji="0" lang="en-US" sz="22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crank shaft</a:t>
            </a: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and </a:t>
            </a:r>
            <a:r>
              <a:rPr kumimoji="0" lang="en-US" sz="2200" b="0" i="1"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one</a:t>
            </a:r>
            <a:r>
              <a:rPr kumimoji="0" lang="en-US" sz="22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 </a:t>
            </a: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revolution of </a:t>
            </a:r>
            <a:r>
              <a:rPr kumimoji="0" lang="en-US" sz="2200" b="0" i="1"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cam shaft</a:t>
            </a:r>
            <a:r>
              <a:rPr kumimoji="0" lang="en-US" sz="2200" b="1" i="1"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t>
            </a:r>
            <a:endParaRPr kumimoji="0" lang="en-US" sz="22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tab pos="1104900" algn="l"/>
              </a:tabLst>
            </a:pP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The four strokes are:	</a:t>
            </a:r>
            <a:endParaRPr kumimoji="0" lang="en-US" sz="2200" b="0" i="0" u="none" strike="noStrike" cap="none" normalizeH="0" baseline="0" dirty="0" smtClean="0">
              <a:ln>
                <a:noFill/>
              </a:ln>
              <a:solidFill>
                <a:schemeClr val="tx1"/>
              </a:solidFill>
              <a:effectLst/>
              <a:latin typeface="Arial" pitchFamily="34" charset="0"/>
            </a:endParaRPr>
          </a:p>
          <a:p>
            <a:pPr marL="457200" marR="0" lvl="1" indent="0" algn="just" defTabSz="914400" rtl="0" eaLnBrk="0" fontAlgn="base" latinLnBrk="0" hangingPunct="0">
              <a:lnSpc>
                <a:spcPct val="150000"/>
              </a:lnSpc>
              <a:spcBef>
                <a:spcPct val="0"/>
              </a:spcBef>
              <a:spcAft>
                <a:spcPct val="0"/>
              </a:spcAft>
              <a:buClrTx/>
              <a:buSzTx/>
              <a:buFontTx/>
              <a:buAutoNum type="arabicPeriod"/>
              <a:tabLst>
                <a:tab pos="1104900" algn="l"/>
              </a:tabLst>
            </a:pP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Suction stroke</a:t>
            </a:r>
            <a:endParaRPr kumimoji="0" lang="en-US" sz="2200" b="0" i="0" u="none" strike="noStrike" cap="none" normalizeH="0" baseline="0" dirty="0" smtClean="0">
              <a:ln>
                <a:noFill/>
              </a:ln>
              <a:solidFill>
                <a:schemeClr val="tx1"/>
              </a:solidFill>
              <a:effectLst/>
              <a:latin typeface="Arial" pitchFamily="34" charset="0"/>
            </a:endParaRPr>
          </a:p>
          <a:p>
            <a:pPr marL="457200" marR="0" lvl="1" indent="0" algn="just" defTabSz="914400" rtl="0" eaLnBrk="0" fontAlgn="base" latinLnBrk="0" hangingPunct="0">
              <a:lnSpc>
                <a:spcPct val="150000"/>
              </a:lnSpc>
              <a:spcBef>
                <a:spcPct val="0"/>
              </a:spcBef>
              <a:spcAft>
                <a:spcPct val="0"/>
              </a:spcAft>
              <a:buClrTx/>
              <a:buSzTx/>
              <a:buFontTx/>
              <a:buAutoNum type="arabicPeriod"/>
              <a:tabLst>
                <a:tab pos="1104900" algn="l"/>
              </a:tabLst>
            </a:pP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Compression stroke</a:t>
            </a:r>
            <a:endParaRPr kumimoji="0" lang="en-US" sz="2200" b="0" i="0" u="none" strike="noStrike" cap="none" normalizeH="0" baseline="0" dirty="0" smtClean="0">
              <a:ln>
                <a:noFill/>
              </a:ln>
              <a:solidFill>
                <a:schemeClr val="tx1"/>
              </a:solidFill>
              <a:effectLst/>
              <a:latin typeface="Arial" pitchFamily="34" charset="0"/>
            </a:endParaRPr>
          </a:p>
          <a:p>
            <a:pPr marL="457200" marR="0" lvl="1" indent="0" algn="just" defTabSz="914400" rtl="0" eaLnBrk="0" fontAlgn="base" latinLnBrk="0" hangingPunct="0">
              <a:lnSpc>
                <a:spcPct val="150000"/>
              </a:lnSpc>
              <a:spcBef>
                <a:spcPct val="0"/>
              </a:spcBef>
              <a:spcAft>
                <a:spcPct val="0"/>
              </a:spcAft>
              <a:buClrTx/>
              <a:buSzTx/>
              <a:buFontTx/>
              <a:buAutoNum type="arabicPeriod"/>
              <a:tabLst>
                <a:tab pos="1104900" algn="l"/>
              </a:tabLst>
            </a:pP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Power stroke and</a:t>
            </a:r>
            <a:endParaRPr kumimoji="0" lang="en-US" sz="2200" b="0" i="0" u="none" strike="noStrike" cap="none" normalizeH="0" baseline="0" dirty="0" smtClean="0">
              <a:ln>
                <a:noFill/>
              </a:ln>
              <a:solidFill>
                <a:schemeClr val="tx1"/>
              </a:solidFill>
              <a:effectLst/>
              <a:latin typeface="Arial" pitchFamily="34" charset="0"/>
            </a:endParaRPr>
          </a:p>
          <a:p>
            <a:pPr marL="457200" marR="0" lvl="1" indent="0" algn="just" defTabSz="914400" rtl="0" eaLnBrk="0" fontAlgn="base" latinLnBrk="0" hangingPunct="0">
              <a:lnSpc>
                <a:spcPct val="150000"/>
              </a:lnSpc>
              <a:spcBef>
                <a:spcPct val="0"/>
              </a:spcBef>
              <a:spcAft>
                <a:spcPct val="0"/>
              </a:spcAft>
              <a:buClrTx/>
              <a:buSzTx/>
              <a:buFontTx/>
              <a:buAutoNum type="arabicPeriod"/>
              <a:tabLst>
                <a:tab pos="1104900" algn="l"/>
              </a:tabLst>
            </a:pP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Exhaust stroke.</a:t>
            </a:r>
            <a:endParaRPr kumimoji="0" lang="en-US" sz="2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ChangeArrowheads="1"/>
          </p:cNvSpPr>
          <p:nvPr/>
        </p:nvSpPr>
        <p:spPr bwMode="auto">
          <a:xfrm>
            <a:off x="304800" y="228600"/>
            <a:ext cx="86106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Char char="•"/>
              <a:tabLst>
                <a:tab pos="457200" algn="l"/>
                <a:tab pos="800100" algn="l"/>
              </a:tabLst>
            </a:pPr>
            <a:r>
              <a:rPr kumimoji="0" lang="en-US" sz="20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SUCTION STROKE:</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tab pos="457200" algn="l"/>
                <a:tab pos="800100" algn="l"/>
              </a:tabLst>
            </a:pP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Piston moves from TDC to BDC.</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tab pos="457200" algn="l"/>
                <a:tab pos="800100" algn="l"/>
              </a:tabLst>
            </a:pPr>
            <a:r>
              <a:rPr kumimoji="0" lang="en-US" sz="20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Intake/suction valve</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gets </a:t>
            </a:r>
            <a:r>
              <a:rPr kumimoji="0" lang="en-US" sz="20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opened</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whereas </a:t>
            </a:r>
            <a:r>
              <a:rPr kumimoji="0" lang="en-US" sz="20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exhaust vale</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remains </a:t>
            </a:r>
            <a:r>
              <a:rPr kumimoji="0" lang="en-US" sz="20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closed</a:t>
            </a:r>
            <a:r>
              <a:rPr lang="en-US" sz="2000" dirty="0" smtClean="0">
                <a:solidFill>
                  <a:srgbClr val="0000FF"/>
                </a:solidFill>
                <a:latin typeface="Tahoma" pitchFamily="34" charset="0"/>
                <a:ea typeface="Times New Roman" pitchFamily="18" charset="0"/>
                <a:cs typeface="Tahoma" pitchFamily="34" charset="0"/>
              </a:rPr>
              <a:t>.</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tab pos="457200" algn="l"/>
                <a:tab pos="800100" algn="l"/>
              </a:tabLst>
            </a:pP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During this stroke the </a:t>
            </a:r>
            <a:r>
              <a:rPr kumimoji="0" lang="en-US" sz="20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pressure inside</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the combustion chamber </a:t>
            </a:r>
            <a:r>
              <a:rPr kumimoji="0" lang="en-US" sz="20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drops below the atmospheric</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pressure hence outside air enters in the combustion chamber.</a:t>
            </a:r>
          </a:p>
          <a:p>
            <a:pPr marL="0" marR="0" lvl="0" indent="0" algn="just" defTabSz="914400" rtl="0" eaLnBrk="0" fontAlgn="base" latinLnBrk="0" hangingPunct="0">
              <a:lnSpc>
                <a:spcPct val="150000"/>
              </a:lnSpc>
              <a:spcBef>
                <a:spcPct val="0"/>
              </a:spcBef>
              <a:spcAft>
                <a:spcPct val="0"/>
              </a:spcAft>
              <a:buClrTx/>
              <a:buSzTx/>
              <a:buFontTx/>
              <a:buChar char="•"/>
              <a:tabLst>
                <a:tab pos="457200" algn="l"/>
                <a:tab pos="800100" algn="l"/>
              </a:tabLst>
            </a:pPr>
            <a:endPar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tab pos="457200" algn="l"/>
                <a:tab pos="800100" algn="l"/>
              </a:tabLst>
            </a:pPr>
            <a:r>
              <a:rPr kumimoji="0" lang="en-US" sz="2000" b="0" i="0" u="sng" strike="noStrike" cap="none" normalizeH="0" baseline="0" dirty="0" smtClean="0">
                <a:ln>
                  <a:noFill/>
                </a:ln>
                <a:solidFill>
                  <a:srgbClr val="FF0000"/>
                </a:solidFill>
                <a:effectLst/>
                <a:latin typeface="Tahoma" pitchFamily="34" charset="0"/>
                <a:ea typeface="Times New Roman" pitchFamily="18" charset="0"/>
                <a:cs typeface="Tahoma" pitchFamily="34" charset="0"/>
              </a:rPr>
              <a:t>In case of CI engine,</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only air is taken inside the combustion chamber through intake/suction valve. </a:t>
            </a:r>
          </a:p>
          <a:p>
            <a:pPr marL="0" marR="0" lvl="0" indent="0" algn="just" defTabSz="914400" rtl="0" eaLnBrk="0" fontAlgn="base" latinLnBrk="0" hangingPunct="0">
              <a:lnSpc>
                <a:spcPct val="150000"/>
              </a:lnSpc>
              <a:spcBef>
                <a:spcPct val="0"/>
              </a:spcBef>
              <a:spcAft>
                <a:spcPct val="0"/>
              </a:spcAft>
              <a:buClrTx/>
              <a:buSzTx/>
              <a:buFontTx/>
              <a:buChar char="•"/>
              <a:tabLst>
                <a:tab pos="457200" algn="l"/>
                <a:tab pos="800100" algn="l"/>
              </a:tabLst>
            </a:pP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tab pos="457200" algn="l"/>
                <a:tab pos="800100" algn="l"/>
              </a:tabLst>
            </a:pPr>
            <a:r>
              <a:rPr kumimoji="0" lang="en-US" sz="2000" b="0" i="0" u="sng" strike="noStrike" cap="none" normalizeH="0" baseline="0" dirty="0" smtClean="0">
                <a:ln>
                  <a:noFill/>
                </a:ln>
                <a:solidFill>
                  <a:srgbClr val="FF0000"/>
                </a:solidFill>
                <a:effectLst/>
                <a:latin typeface="Tahoma" pitchFamily="34" charset="0"/>
                <a:ea typeface="Times New Roman" pitchFamily="18" charset="0"/>
                <a:cs typeface="Tahoma" pitchFamily="34" charset="0"/>
              </a:rPr>
              <a:t>In case of SI engine,</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mixture of air and fuel (charge) is taken inside the combustion chamber.</a:t>
            </a:r>
            <a:endParaRPr kumimoji="0" lang="en-US" sz="20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137652" y="165245"/>
            <a:ext cx="8915400" cy="66018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tab pos="514350" algn="l"/>
                <a:tab pos="800100" algn="l"/>
                <a:tab pos="914400" algn="l"/>
              </a:tabLst>
            </a:pPr>
            <a:r>
              <a:rPr kumimoji="0" lang="en-US"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B) COMPRESSION STROKE:</a:t>
            </a:r>
          </a:p>
          <a:p>
            <a:pPr marL="0" marR="0" lvl="0" indent="228600" algn="just" defTabSz="914400" rtl="0" eaLnBrk="1" fontAlgn="base" latinLnBrk="0" hangingPunct="1">
              <a:lnSpc>
                <a:spcPct val="100000"/>
              </a:lnSpc>
              <a:spcBef>
                <a:spcPct val="0"/>
              </a:spcBef>
              <a:spcAft>
                <a:spcPct val="0"/>
              </a:spcAft>
              <a:buClrTx/>
              <a:buSzTx/>
              <a:buFontTx/>
              <a:buNone/>
              <a:tabLst>
                <a:tab pos="514350" algn="l"/>
                <a:tab pos="800100" algn="l"/>
                <a:tab pos="914400" algn="l"/>
              </a:tabLst>
            </a:pPr>
            <a:endParaRPr kumimoji="0" lang="en-US" b="0" i="0" u="none" strike="noStrike" cap="none" normalizeH="0" baseline="0" dirty="0" smtClean="0">
              <a:ln>
                <a:noFill/>
              </a:ln>
              <a:solidFill>
                <a:schemeClr val="tx1"/>
              </a:solidFill>
              <a:effectLst/>
              <a:latin typeface="Arial" pitchFamily="34" charset="0"/>
            </a:endParaRPr>
          </a:p>
          <a:p>
            <a:pPr marL="236538" marR="0" lvl="0" indent="-236538" algn="just" defTabSz="914400" rtl="0" eaLnBrk="0" fontAlgn="base" latinLnBrk="0" hangingPunct="0">
              <a:lnSpc>
                <a:spcPct val="150000"/>
              </a:lnSpc>
              <a:spcBef>
                <a:spcPct val="0"/>
              </a:spcBef>
              <a:spcAft>
                <a:spcPct val="0"/>
              </a:spcAft>
              <a:buClrTx/>
              <a:buSzTx/>
              <a:buFontTx/>
              <a:buChar char="•"/>
              <a:tabLst>
                <a:tab pos="514350" algn="l"/>
                <a:tab pos="800100" algn="l"/>
                <a:tab pos="914400" algn="l"/>
              </a:tabLst>
            </a:pP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Piston moves from BDC to TDC.</a:t>
            </a:r>
            <a:endParaRPr kumimoji="0" lang="en-US" b="0" i="0" u="none" strike="noStrike" cap="none" normalizeH="0" baseline="0" dirty="0" smtClean="0">
              <a:ln>
                <a:noFill/>
              </a:ln>
              <a:solidFill>
                <a:schemeClr val="tx1"/>
              </a:solidFill>
              <a:effectLst/>
              <a:latin typeface="Arial" pitchFamily="34" charset="0"/>
            </a:endParaRPr>
          </a:p>
          <a:p>
            <a:pPr marL="236538" marR="0" lvl="0" indent="-236538" algn="just" defTabSz="914400" rtl="0" eaLnBrk="0" fontAlgn="base" latinLnBrk="0" hangingPunct="0">
              <a:lnSpc>
                <a:spcPct val="150000"/>
              </a:lnSpc>
              <a:spcBef>
                <a:spcPct val="0"/>
              </a:spcBef>
              <a:spcAft>
                <a:spcPct val="0"/>
              </a:spcAft>
              <a:buClrTx/>
              <a:buSzTx/>
              <a:buFontTx/>
              <a:buChar char="•"/>
              <a:tabLst>
                <a:tab pos="514350" algn="l"/>
                <a:tab pos="800100" algn="l"/>
                <a:tab pos="914400" algn="l"/>
              </a:tabLst>
            </a:pPr>
            <a:r>
              <a:rPr kumimoji="0" lang="en-US"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Both valves</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(suction &amp; exhaust) remains </a:t>
            </a:r>
            <a:r>
              <a:rPr kumimoji="0" lang="en-US"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closed</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during this stroke.</a:t>
            </a:r>
          </a:p>
          <a:p>
            <a:pPr marL="236538" marR="0" lvl="0" indent="-236538" algn="just" defTabSz="914400" rtl="0" eaLnBrk="0" fontAlgn="base" latinLnBrk="0" hangingPunct="0">
              <a:lnSpc>
                <a:spcPct val="100000"/>
              </a:lnSpc>
              <a:spcBef>
                <a:spcPct val="0"/>
              </a:spcBef>
              <a:spcAft>
                <a:spcPct val="0"/>
              </a:spcAft>
              <a:buClrTx/>
              <a:buSzTx/>
              <a:buFontTx/>
              <a:buChar char="•"/>
              <a:tabLst>
                <a:tab pos="514350" algn="l"/>
                <a:tab pos="800100" algn="l"/>
                <a:tab pos="914400" algn="l"/>
              </a:tabLst>
            </a:pPr>
            <a:endParaRPr kumimoji="0" lang="en-US" b="0" i="0" u="none" strike="noStrike" cap="none" normalizeH="0" baseline="0" dirty="0" smtClean="0">
              <a:ln>
                <a:noFill/>
              </a:ln>
              <a:solidFill>
                <a:schemeClr val="tx1"/>
              </a:solidFill>
              <a:effectLst/>
              <a:latin typeface="Arial" pitchFamily="34" charset="0"/>
            </a:endParaRPr>
          </a:p>
          <a:p>
            <a:pPr marL="236538" marR="0" lvl="0" indent="-236538" algn="just" defTabSz="914400" rtl="0" eaLnBrk="0" fontAlgn="base" latinLnBrk="0" hangingPunct="0">
              <a:lnSpc>
                <a:spcPct val="100000"/>
              </a:lnSpc>
              <a:spcBef>
                <a:spcPct val="0"/>
              </a:spcBef>
              <a:spcAft>
                <a:spcPct val="0"/>
              </a:spcAft>
              <a:buClrTx/>
              <a:buSzTx/>
              <a:buFontTx/>
              <a:buChar char="•"/>
              <a:tabLst>
                <a:tab pos="514350" algn="l"/>
                <a:tab pos="800100" algn="l"/>
                <a:tab pos="914400" algn="l"/>
              </a:tabLst>
            </a:pPr>
            <a:r>
              <a:rPr kumimoji="0" lang="en-US" b="0" i="0" u="sng" strike="noStrike" cap="none" normalizeH="0" baseline="0" dirty="0" smtClean="0">
                <a:ln>
                  <a:noFill/>
                </a:ln>
                <a:solidFill>
                  <a:srgbClr val="FF0000"/>
                </a:solidFill>
                <a:effectLst/>
                <a:latin typeface="Verdana" pitchFamily="34" charset="0"/>
                <a:ea typeface="Times New Roman" pitchFamily="18" charset="0"/>
                <a:cs typeface="Times New Roman" pitchFamily="18" charset="0"/>
              </a:rPr>
              <a:t>In case of CI engine</a:t>
            </a:r>
            <a:endParaRPr kumimoji="0" lang="en-US" b="0" i="0" u="none" strike="noStrike" cap="none" normalizeH="0" baseline="0" dirty="0" smtClean="0">
              <a:ln>
                <a:noFill/>
              </a:ln>
              <a:solidFill>
                <a:schemeClr val="tx1"/>
              </a:solidFill>
              <a:effectLst/>
              <a:latin typeface="Arial" pitchFamily="34" charset="0"/>
            </a:endParaRPr>
          </a:p>
          <a:p>
            <a:pPr marL="236538" marR="0" lvl="0" indent="-236538" algn="just" defTabSz="914400" rtl="0" eaLnBrk="0" fontAlgn="base" latinLnBrk="0" hangingPunct="0">
              <a:lnSpc>
                <a:spcPct val="150000"/>
              </a:lnSpc>
              <a:spcBef>
                <a:spcPct val="0"/>
              </a:spcBef>
              <a:spcAft>
                <a:spcPct val="0"/>
              </a:spcAft>
              <a:buClrTx/>
              <a:buSzTx/>
              <a:buFontTx/>
              <a:buChar char="•"/>
              <a:tabLst>
                <a:tab pos="514350" algn="l"/>
                <a:tab pos="800100" algn="l"/>
                <a:tab pos="914400" algn="l"/>
              </a:tabLst>
            </a:pP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Air is compressed (due to upward movement of the piston) in the clearance volume and air becomes super heated at the end of this stroke. </a:t>
            </a:r>
            <a:endParaRPr kumimoji="0" lang="en-US" b="0" i="0" u="none" strike="noStrike" cap="none" normalizeH="0" baseline="0" dirty="0" smtClean="0">
              <a:ln>
                <a:noFill/>
              </a:ln>
              <a:solidFill>
                <a:schemeClr val="tx1"/>
              </a:solidFill>
              <a:effectLst/>
              <a:latin typeface="Arial" pitchFamily="34" charset="0"/>
            </a:endParaRPr>
          </a:p>
          <a:p>
            <a:pPr marL="236538" marR="0" lvl="0" indent="-236538" algn="just" defTabSz="914400" rtl="0" eaLnBrk="0" fontAlgn="base" latinLnBrk="0" hangingPunct="0">
              <a:lnSpc>
                <a:spcPct val="150000"/>
              </a:lnSpc>
              <a:spcBef>
                <a:spcPct val="0"/>
              </a:spcBef>
              <a:spcAft>
                <a:spcPct val="0"/>
              </a:spcAft>
              <a:buClrTx/>
              <a:buSzTx/>
              <a:buFontTx/>
              <a:buChar char="•"/>
              <a:tabLst>
                <a:tab pos="514350" algn="l"/>
                <a:tab pos="800100" algn="l"/>
                <a:tab pos="914400" algn="l"/>
              </a:tabLst>
            </a:pP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The </a:t>
            </a:r>
            <a:r>
              <a:rPr kumimoji="0" lang="en-US" b="1" i="0" u="sng" strike="noStrike" cap="none" normalizeH="0" baseline="0" dirty="0" smtClean="0">
                <a:ln>
                  <a:noFill/>
                </a:ln>
                <a:solidFill>
                  <a:srgbClr val="000099"/>
                </a:solidFill>
                <a:effectLst/>
                <a:latin typeface="Tahoma" pitchFamily="34" charset="0"/>
                <a:ea typeface="Times New Roman" pitchFamily="18" charset="0"/>
                <a:cs typeface="Tahoma" pitchFamily="34" charset="0"/>
              </a:rPr>
              <a:t>compression ratio</a:t>
            </a:r>
            <a:r>
              <a:rPr kumimoji="0" lang="en-US" b="1" i="0" u="none" strike="noStrike" cap="none" normalizeH="0" baseline="0" dirty="0" smtClean="0">
                <a:ln>
                  <a:noFill/>
                </a:ln>
                <a:solidFill>
                  <a:srgbClr val="000099"/>
                </a:solidFill>
                <a:effectLst/>
                <a:latin typeface="Tahoma" pitchFamily="34" charset="0"/>
                <a:ea typeface="Times New Roman" pitchFamily="18" charset="0"/>
                <a:cs typeface="Tahoma" pitchFamily="34" charset="0"/>
              </a:rPr>
              <a:t> </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for diesel engine usually varies from </a:t>
            </a:r>
            <a:r>
              <a:rPr kumimoji="0" lang="en-US" b="1"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14:1 to 22:1</a:t>
            </a:r>
            <a:endParaRPr kumimoji="0" lang="en-US" b="1" i="0" u="none" strike="noStrike" cap="none" normalizeH="0" baseline="0" dirty="0" smtClean="0">
              <a:ln>
                <a:noFill/>
              </a:ln>
              <a:solidFill>
                <a:schemeClr val="tx1"/>
              </a:solidFill>
              <a:effectLst/>
              <a:latin typeface="Arial" pitchFamily="34" charset="0"/>
            </a:endParaRPr>
          </a:p>
          <a:p>
            <a:pPr marL="236538" marR="0" lvl="0" indent="-236538" algn="just" defTabSz="914400" rtl="0" eaLnBrk="0" fontAlgn="base" latinLnBrk="0" hangingPunct="0">
              <a:lnSpc>
                <a:spcPct val="150000"/>
              </a:lnSpc>
              <a:spcBef>
                <a:spcPct val="0"/>
              </a:spcBef>
              <a:spcAft>
                <a:spcPct val="0"/>
              </a:spcAft>
              <a:buClrTx/>
              <a:buSzTx/>
              <a:buFontTx/>
              <a:buChar char="•"/>
              <a:tabLst>
                <a:tab pos="514350" algn="l"/>
                <a:tab pos="800100" algn="l"/>
                <a:tab pos="914400" algn="l"/>
              </a:tabLst>
            </a:pP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The </a:t>
            </a:r>
            <a:r>
              <a:rPr kumimoji="0" lang="en-US"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temperature</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at the end of compression stroke reaches to </a:t>
            </a:r>
            <a:r>
              <a:rPr kumimoji="0" lang="en-US"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650</a:t>
            </a:r>
            <a:r>
              <a:rPr kumimoji="0" lang="en-US" b="0" i="0" u="sng" strike="noStrike" cap="none" normalizeH="0" baseline="30000" dirty="0" smtClean="0">
                <a:ln>
                  <a:noFill/>
                </a:ln>
                <a:solidFill>
                  <a:srgbClr val="0000FF"/>
                </a:solidFill>
                <a:effectLst/>
                <a:latin typeface="Tahoma" pitchFamily="34" charset="0"/>
                <a:ea typeface="Times New Roman" pitchFamily="18" charset="0"/>
                <a:cs typeface="Tahoma" pitchFamily="34" charset="0"/>
              </a:rPr>
              <a:t>o</a:t>
            </a:r>
            <a:r>
              <a:rPr kumimoji="0" lang="en-US"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C to 800</a:t>
            </a:r>
            <a:r>
              <a:rPr kumimoji="0" lang="en-US" b="0" i="0" u="sng" strike="noStrike" cap="none" normalizeH="0" baseline="30000" dirty="0" smtClean="0">
                <a:ln>
                  <a:noFill/>
                </a:ln>
                <a:solidFill>
                  <a:srgbClr val="0000FF"/>
                </a:solidFill>
                <a:effectLst/>
                <a:latin typeface="Tahoma" pitchFamily="34" charset="0"/>
                <a:ea typeface="Times New Roman" pitchFamily="18" charset="0"/>
                <a:cs typeface="Tahoma" pitchFamily="34" charset="0"/>
              </a:rPr>
              <a:t>o</a:t>
            </a:r>
            <a:r>
              <a:rPr kumimoji="0" lang="en-US"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C</a:t>
            </a:r>
            <a:endParaRPr kumimoji="0" lang="en-US" b="0" i="0" u="none" strike="noStrike" cap="none" normalizeH="0" baseline="0" dirty="0" smtClean="0">
              <a:ln>
                <a:noFill/>
              </a:ln>
              <a:solidFill>
                <a:schemeClr val="tx1"/>
              </a:solidFill>
              <a:effectLst/>
              <a:latin typeface="Arial" pitchFamily="34" charset="0"/>
            </a:endParaRPr>
          </a:p>
          <a:p>
            <a:pPr marL="236538" marR="0" lvl="0" indent="-236538" algn="just" defTabSz="914400" rtl="0" eaLnBrk="0" fontAlgn="base" latinLnBrk="0" hangingPunct="0">
              <a:lnSpc>
                <a:spcPct val="150000"/>
              </a:lnSpc>
              <a:spcBef>
                <a:spcPct val="0"/>
              </a:spcBef>
              <a:spcAft>
                <a:spcPct val="0"/>
              </a:spcAft>
              <a:buClrTx/>
              <a:buSzTx/>
              <a:buFontTx/>
              <a:buChar char="•"/>
              <a:tabLst>
                <a:tab pos="514350" algn="l"/>
                <a:tab pos="800100" algn="l"/>
                <a:tab pos="914400" algn="l"/>
              </a:tabLst>
            </a:pP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The </a:t>
            </a:r>
            <a:r>
              <a:rPr kumimoji="0" lang="en-US"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pressure</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at the end of compression stroke reaches to </a:t>
            </a:r>
            <a:r>
              <a:rPr kumimoji="0" lang="en-US"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30 to 45 kg/cm</a:t>
            </a:r>
            <a:r>
              <a:rPr kumimoji="0" lang="en-US" b="0" i="0" u="sng" strike="noStrike" cap="none" normalizeH="0" baseline="30000" dirty="0" smtClean="0">
                <a:ln>
                  <a:noFill/>
                </a:ln>
                <a:solidFill>
                  <a:srgbClr val="0000FF"/>
                </a:solidFill>
                <a:effectLst/>
                <a:latin typeface="Tahoma" pitchFamily="34" charset="0"/>
                <a:ea typeface="Times New Roman" pitchFamily="18" charset="0"/>
                <a:cs typeface="Tahoma" pitchFamily="34" charset="0"/>
              </a:rPr>
              <a:t>2</a:t>
            </a:r>
            <a:endParaRPr kumimoji="0" lang="en-US" b="0" i="0" u="none" strike="noStrike" cap="none" normalizeH="0" baseline="0" dirty="0" smtClean="0">
              <a:ln>
                <a:noFill/>
              </a:ln>
              <a:solidFill>
                <a:schemeClr val="tx1"/>
              </a:solidFill>
              <a:effectLst/>
              <a:latin typeface="Arial" pitchFamily="34" charset="0"/>
            </a:endParaRPr>
          </a:p>
          <a:p>
            <a:pPr marL="236538" marR="0" lvl="0" indent="-236538" algn="just" defTabSz="914400" rtl="0" eaLnBrk="0" fontAlgn="base" latinLnBrk="0" hangingPunct="0">
              <a:lnSpc>
                <a:spcPct val="150000"/>
              </a:lnSpc>
              <a:spcBef>
                <a:spcPct val="0"/>
              </a:spcBef>
              <a:spcAft>
                <a:spcPct val="0"/>
              </a:spcAft>
              <a:buClrTx/>
              <a:buSzTx/>
              <a:buFontTx/>
              <a:buChar char="•"/>
              <a:tabLst>
                <a:tab pos="514350" algn="l"/>
                <a:tab pos="800100" algn="l"/>
                <a:tab pos="914400" algn="l"/>
              </a:tabLst>
            </a:pP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At the end of this stroke </a:t>
            </a:r>
            <a:r>
              <a:rPr kumimoji="0" lang="en-US" b="0" i="1"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Diesel fuel is sprayed</a:t>
            </a:r>
            <a:r>
              <a:rPr kumimoji="0" lang="en-US" b="0" i="1"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at a pressure of </a:t>
            </a:r>
            <a:r>
              <a:rPr kumimoji="0" lang="en-US" b="0" i="1"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140 – 160 Kg/cm</a:t>
            </a:r>
            <a:r>
              <a:rPr kumimoji="0" lang="en-US" b="0" i="1" u="sng" strike="noStrike" cap="none" normalizeH="0" baseline="30000" dirty="0" smtClean="0">
                <a:ln>
                  <a:noFill/>
                </a:ln>
                <a:solidFill>
                  <a:srgbClr val="0000FF"/>
                </a:solidFill>
                <a:effectLst/>
                <a:latin typeface="Tahoma" pitchFamily="34" charset="0"/>
                <a:ea typeface="Times New Roman" pitchFamily="18" charset="0"/>
                <a:cs typeface="Tahoma" pitchFamily="34" charset="0"/>
              </a:rPr>
              <a:t>2</a:t>
            </a:r>
            <a:r>
              <a:rPr kumimoji="0" lang="en-US" b="1" i="1"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into the combustion chamber.</a:t>
            </a:r>
            <a:endParaRPr kumimoji="0" lang="en-US" b="0" i="0" u="none" strike="noStrike" cap="none" normalizeH="0" baseline="0" dirty="0" smtClean="0">
              <a:ln>
                <a:noFill/>
              </a:ln>
              <a:solidFill>
                <a:schemeClr val="tx1"/>
              </a:solidFill>
              <a:effectLst/>
              <a:latin typeface="Arial" pitchFamily="34" charset="0"/>
            </a:endParaRPr>
          </a:p>
          <a:p>
            <a:pPr marL="236538" marR="0" lvl="0" indent="-236538" algn="just" defTabSz="914400" rtl="0" eaLnBrk="0" fontAlgn="base" latinLnBrk="0" hangingPunct="0">
              <a:lnSpc>
                <a:spcPct val="150000"/>
              </a:lnSpc>
              <a:spcBef>
                <a:spcPct val="0"/>
              </a:spcBef>
              <a:spcAft>
                <a:spcPct val="0"/>
              </a:spcAft>
              <a:buClrTx/>
              <a:buSzTx/>
              <a:buFontTx/>
              <a:buChar char="•"/>
              <a:tabLst>
                <a:tab pos="514350" algn="l"/>
                <a:tab pos="800100" algn="l"/>
                <a:tab pos="914400" algn="l"/>
              </a:tabLst>
            </a:pP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Due to </a:t>
            </a:r>
            <a:r>
              <a:rPr kumimoji="0" lang="en-US"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H</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igh </a:t>
            </a:r>
            <a:r>
              <a:rPr kumimoji="0" lang="en-US"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P</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ressure </a:t>
            </a:r>
            <a:r>
              <a:rPr kumimoji="0" lang="en-US"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S</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uper </a:t>
            </a:r>
            <a:r>
              <a:rPr kumimoji="0" lang="en-US"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H</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eated (</a:t>
            </a:r>
            <a:r>
              <a:rPr kumimoji="0" lang="en-US"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HPSH</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air inside the combustion chamber the fuel ignites and tremendous amount heat is generated causing high pressure in the combustion chamber, which pushes the piston backwards (towards BDC) for useful work.</a:t>
            </a:r>
            <a:endParaRPr kumimoji="0" lang="en-US"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1295400" y="320820"/>
            <a:ext cx="6781800" cy="63085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1"/>
            <a:ext cx="8153400" cy="5216813"/>
          </a:xfrm>
          <a:prstGeom prst="rect">
            <a:avLst/>
          </a:prstGeom>
        </p:spPr>
        <p:txBody>
          <a:bodyPr wrap="square">
            <a:spAutoFit/>
          </a:bodyPr>
          <a:lstStyle/>
          <a:p>
            <a:pPr lvl="0" algn="just" eaLnBrk="0" fontAlgn="base" hangingPunct="0">
              <a:lnSpc>
                <a:spcPct val="150000"/>
              </a:lnSpc>
              <a:spcBef>
                <a:spcPct val="0"/>
              </a:spcBef>
              <a:spcAft>
                <a:spcPct val="0"/>
              </a:spcAft>
              <a:buFontTx/>
              <a:buChar char="•"/>
              <a:tabLst>
                <a:tab pos="514350" algn="l"/>
                <a:tab pos="800100" algn="l"/>
                <a:tab pos="914400" algn="l"/>
              </a:tabLst>
            </a:pPr>
            <a:r>
              <a:rPr lang="en-US" sz="2400" u="sng" dirty="0" smtClean="0">
                <a:solidFill>
                  <a:srgbClr val="FF0000"/>
                </a:solidFill>
                <a:latin typeface="Tahoma" pitchFamily="34" charset="0"/>
                <a:ea typeface="Times New Roman" pitchFamily="18" charset="0"/>
                <a:cs typeface="Tahoma" pitchFamily="34" charset="0"/>
              </a:rPr>
              <a:t>In case of SI engine </a:t>
            </a:r>
            <a:endParaRPr lang="en-US" sz="2400" dirty="0" smtClean="0">
              <a:latin typeface="Arial" pitchFamily="34" charset="0"/>
            </a:endParaRPr>
          </a:p>
          <a:p>
            <a:pPr marL="465138" lvl="0" indent="-465138" algn="just" eaLnBrk="0" fontAlgn="base" hangingPunct="0">
              <a:lnSpc>
                <a:spcPct val="150000"/>
              </a:lnSpc>
              <a:spcBef>
                <a:spcPct val="0"/>
              </a:spcBef>
              <a:spcAft>
                <a:spcPct val="0"/>
              </a:spcAft>
              <a:buFontTx/>
              <a:buChar char="•"/>
              <a:tabLst>
                <a:tab pos="514350" algn="l"/>
              </a:tabLst>
            </a:pPr>
            <a:r>
              <a:rPr lang="en-US" sz="2200" dirty="0" smtClean="0">
                <a:solidFill>
                  <a:srgbClr val="0000FF"/>
                </a:solidFill>
                <a:latin typeface="Tahoma" pitchFamily="34" charset="0"/>
                <a:ea typeface="Times New Roman" pitchFamily="18" charset="0"/>
                <a:cs typeface="Tahoma" pitchFamily="34" charset="0"/>
              </a:rPr>
              <a:t>Mixture of air and fuel (</a:t>
            </a:r>
            <a:r>
              <a:rPr lang="en-US" sz="2200" i="1" dirty="0" smtClean="0">
                <a:solidFill>
                  <a:srgbClr val="0000FF"/>
                </a:solidFill>
                <a:latin typeface="Tahoma" pitchFamily="34" charset="0"/>
                <a:ea typeface="Times New Roman" pitchFamily="18" charset="0"/>
                <a:cs typeface="Tahoma" pitchFamily="34" charset="0"/>
              </a:rPr>
              <a:t>charge</a:t>
            </a:r>
            <a:r>
              <a:rPr lang="en-US" sz="2200" dirty="0" smtClean="0">
                <a:solidFill>
                  <a:srgbClr val="0000FF"/>
                </a:solidFill>
                <a:latin typeface="Tahoma" pitchFamily="34" charset="0"/>
                <a:ea typeface="Times New Roman" pitchFamily="18" charset="0"/>
                <a:cs typeface="Tahoma" pitchFamily="34" charset="0"/>
              </a:rPr>
              <a:t>) is compressed (due to upward movement of the piston) in the clearance volume.</a:t>
            </a:r>
          </a:p>
          <a:p>
            <a:pPr marL="465138" lvl="0" indent="-465138" algn="just" eaLnBrk="0" fontAlgn="base" hangingPunct="0">
              <a:lnSpc>
                <a:spcPct val="150000"/>
              </a:lnSpc>
              <a:spcBef>
                <a:spcPct val="0"/>
              </a:spcBef>
              <a:spcAft>
                <a:spcPct val="0"/>
              </a:spcAft>
              <a:buFontTx/>
              <a:buChar char="•"/>
              <a:tabLst>
                <a:tab pos="514350" algn="l"/>
              </a:tabLst>
            </a:pPr>
            <a:r>
              <a:rPr lang="en-US" sz="2200" i="1" dirty="0" smtClean="0">
                <a:solidFill>
                  <a:srgbClr val="C00000"/>
                </a:solidFill>
                <a:latin typeface="Tahoma" pitchFamily="34" charset="0"/>
                <a:ea typeface="Times New Roman" pitchFamily="18" charset="0"/>
                <a:cs typeface="Tahoma" pitchFamily="34" charset="0"/>
              </a:rPr>
              <a:t>The air-fuel mixture varies from 10:1 to 20:1</a:t>
            </a:r>
          </a:p>
          <a:p>
            <a:pPr marL="465138" lvl="0" indent="-465138" algn="just" eaLnBrk="0" fontAlgn="base" hangingPunct="0">
              <a:lnSpc>
                <a:spcPct val="150000"/>
              </a:lnSpc>
              <a:spcBef>
                <a:spcPct val="0"/>
              </a:spcBef>
              <a:spcAft>
                <a:spcPct val="0"/>
              </a:spcAft>
              <a:buFontTx/>
              <a:buChar char="•"/>
              <a:tabLst>
                <a:tab pos="514350" algn="l"/>
              </a:tabLst>
            </a:pPr>
            <a:r>
              <a:rPr lang="en-US" sz="2200" i="1" dirty="0" smtClean="0">
                <a:solidFill>
                  <a:srgbClr val="0000FF"/>
                </a:solidFill>
                <a:latin typeface="Tahoma" pitchFamily="34" charset="0"/>
                <a:ea typeface="Times New Roman" pitchFamily="18" charset="0"/>
                <a:cs typeface="Tahoma" pitchFamily="34" charset="0"/>
              </a:rPr>
              <a:t>The compression ratio for petrol engine varies from 4:1 to 8:1</a:t>
            </a:r>
          </a:p>
          <a:p>
            <a:pPr marL="465138" lvl="0" indent="-465138" algn="just" eaLnBrk="0" fontAlgn="base" hangingPunct="0">
              <a:lnSpc>
                <a:spcPct val="150000"/>
              </a:lnSpc>
              <a:spcBef>
                <a:spcPct val="0"/>
              </a:spcBef>
              <a:spcAft>
                <a:spcPct val="0"/>
              </a:spcAft>
              <a:buFontTx/>
              <a:buChar char="•"/>
              <a:tabLst>
                <a:tab pos="514350" algn="l"/>
              </a:tabLst>
            </a:pPr>
            <a:r>
              <a:rPr lang="en-US" sz="2200" dirty="0" smtClean="0">
                <a:solidFill>
                  <a:srgbClr val="0000FF"/>
                </a:solidFill>
                <a:latin typeface="Tahoma" pitchFamily="34" charset="0"/>
                <a:ea typeface="Times New Roman" pitchFamily="18" charset="0"/>
                <a:cs typeface="Tahoma" pitchFamily="34" charset="0"/>
              </a:rPr>
              <a:t>The spark is produced at the end of this stroke and fuel gets ignited and tremendous amount of heat is generated causing high pressure in the combustion chamber which pushes the piston backwards (towards BDC) for useful work. </a:t>
            </a:r>
            <a:endParaRPr lang="en-US" sz="2200" dirty="0" smtClean="0">
              <a:latin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52400" y="76200"/>
            <a:ext cx="8763000" cy="63555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Tx/>
              <a:buChar char="•"/>
              <a:tabLst>
                <a:tab pos="457200" algn="l"/>
                <a:tab pos="914400" algn="l"/>
              </a:tabLst>
            </a:pPr>
            <a:r>
              <a:rPr kumimoji="0" lang="en-US" sz="22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POWER STROKE:</a:t>
            </a:r>
            <a:endParaRPr kumimoji="0" lang="en-US" sz="2200" b="0" i="0" u="none" strike="noStrike" cap="none" normalizeH="0" baseline="0" dirty="0" smtClean="0">
              <a:ln>
                <a:noFill/>
              </a:ln>
              <a:solidFill>
                <a:schemeClr val="tx1"/>
              </a:solidFill>
              <a:effectLst/>
              <a:latin typeface="Arial" pitchFamily="34" charset="0"/>
            </a:endParaRPr>
          </a:p>
          <a:p>
            <a:pPr marL="280988" marR="0" lvl="0" indent="-280988" algn="l" defTabSz="914400" rtl="0" eaLnBrk="0" fontAlgn="base" latinLnBrk="0" hangingPunct="0">
              <a:spcBef>
                <a:spcPct val="0"/>
              </a:spcBef>
              <a:spcAft>
                <a:spcPct val="0"/>
              </a:spcAft>
              <a:buClrTx/>
              <a:buSzTx/>
              <a:buFontTx/>
              <a:buChar char="•"/>
              <a:tabLst>
                <a:tab pos="633413" algn="l"/>
                <a:tab pos="914400" algn="l"/>
              </a:tabLst>
            </a:pP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During the power stroke, the high pressure developed due to combustion of fuel causes the piston to be forced in downward direction (towards BDC). </a:t>
            </a:r>
          </a:p>
          <a:p>
            <a:pPr marL="280988" marR="0" lvl="0" indent="-280988" algn="l" defTabSz="914400" rtl="0" eaLnBrk="0" fontAlgn="base" latinLnBrk="0" hangingPunct="0">
              <a:spcBef>
                <a:spcPct val="0"/>
              </a:spcBef>
              <a:spcAft>
                <a:spcPct val="0"/>
              </a:spcAft>
              <a:buClrTx/>
              <a:buSzTx/>
              <a:buFontTx/>
              <a:buChar char="•"/>
              <a:tabLst>
                <a:tab pos="633413" algn="l"/>
                <a:tab pos="914400" algn="l"/>
              </a:tabLst>
            </a:pPr>
            <a:endParaRPr kumimoji="0" lang="en-US" sz="2200" b="0" i="0" u="none" strike="noStrike" cap="none" normalizeH="0" baseline="0" dirty="0" smtClean="0">
              <a:ln>
                <a:noFill/>
              </a:ln>
              <a:solidFill>
                <a:schemeClr val="tx1"/>
              </a:solidFill>
              <a:effectLst/>
              <a:latin typeface="Arial" pitchFamily="34" charset="0"/>
            </a:endParaRPr>
          </a:p>
          <a:p>
            <a:pPr marL="280988" marR="0" lvl="0" indent="-280988" algn="l" defTabSz="914400" rtl="0" eaLnBrk="0" fontAlgn="base" latinLnBrk="0" hangingPunct="0">
              <a:spcBef>
                <a:spcPct val="0"/>
              </a:spcBef>
              <a:spcAft>
                <a:spcPct val="0"/>
              </a:spcAft>
              <a:buClrTx/>
              <a:buSzTx/>
              <a:buFontTx/>
              <a:buChar char="•"/>
              <a:tabLst>
                <a:tab pos="633413" algn="l"/>
                <a:tab pos="914400" algn="l"/>
              </a:tabLst>
            </a:pP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Piston moves from TDC to BDC.</a:t>
            </a:r>
          </a:p>
          <a:p>
            <a:pPr marL="280988" marR="0" lvl="0" indent="-280988" algn="l" defTabSz="914400" rtl="0" eaLnBrk="0" fontAlgn="base" latinLnBrk="0" hangingPunct="0">
              <a:spcBef>
                <a:spcPct val="0"/>
              </a:spcBef>
              <a:spcAft>
                <a:spcPct val="0"/>
              </a:spcAft>
              <a:buClrTx/>
              <a:buSzTx/>
              <a:buFontTx/>
              <a:buChar char="•"/>
              <a:tabLst>
                <a:tab pos="633413" algn="l"/>
                <a:tab pos="914400" algn="l"/>
              </a:tabLst>
            </a:pPr>
            <a:endParaRPr kumimoji="0" lang="en-US" sz="2200" b="0" i="0" u="none" strike="noStrike" cap="none" normalizeH="0" baseline="0" dirty="0" smtClean="0">
              <a:ln>
                <a:noFill/>
              </a:ln>
              <a:solidFill>
                <a:schemeClr val="tx1"/>
              </a:solidFill>
              <a:effectLst/>
              <a:latin typeface="Arial" pitchFamily="34" charset="0"/>
            </a:endParaRPr>
          </a:p>
          <a:p>
            <a:pPr marL="280988" marR="0" lvl="0" indent="-280988" algn="l" defTabSz="914400" rtl="0" eaLnBrk="0" fontAlgn="base" latinLnBrk="0" hangingPunct="0">
              <a:spcBef>
                <a:spcPct val="0"/>
              </a:spcBef>
              <a:spcAft>
                <a:spcPct val="0"/>
              </a:spcAft>
              <a:buClrTx/>
              <a:buSzTx/>
              <a:buFontTx/>
              <a:buChar char="•"/>
              <a:tabLst>
                <a:tab pos="633413" algn="l"/>
                <a:tab pos="914400" algn="l"/>
              </a:tabLst>
            </a:pPr>
            <a:r>
              <a:rPr kumimoji="0" lang="en-US" sz="22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Both valves</a:t>
            </a: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(intake/suction and exhaust) remains </a:t>
            </a:r>
            <a:r>
              <a:rPr kumimoji="0" lang="en-US" sz="22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closed</a:t>
            </a: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during this stroke.</a:t>
            </a:r>
          </a:p>
          <a:p>
            <a:pPr marL="280988" marR="0" lvl="0" indent="-280988" algn="l" defTabSz="914400" rtl="0" eaLnBrk="0" fontAlgn="base" latinLnBrk="0" hangingPunct="0">
              <a:spcBef>
                <a:spcPct val="0"/>
              </a:spcBef>
              <a:spcAft>
                <a:spcPct val="0"/>
              </a:spcAft>
              <a:buClrTx/>
              <a:buSzTx/>
              <a:buFontTx/>
              <a:buChar char="•"/>
              <a:tabLst>
                <a:tab pos="633413" algn="l"/>
                <a:tab pos="914400" algn="l"/>
              </a:tabLst>
            </a:pPr>
            <a:endParaRPr kumimoji="0" lang="en-US" sz="2200" b="0" i="0" u="none" strike="noStrike" cap="none" normalizeH="0" baseline="0" dirty="0" smtClean="0">
              <a:ln>
                <a:noFill/>
              </a:ln>
              <a:solidFill>
                <a:schemeClr val="tx1"/>
              </a:solidFill>
              <a:effectLst/>
              <a:latin typeface="Arial" pitchFamily="34" charset="0"/>
            </a:endParaRPr>
          </a:p>
          <a:p>
            <a:pPr marL="280988" marR="0" lvl="0" indent="-280988" algn="l" defTabSz="914400" rtl="0" eaLnBrk="0" fontAlgn="base" latinLnBrk="0" hangingPunct="0">
              <a:spcBef>
                <a:spcPct val="0"/>
              </a:spcBef>
              <a:spcAft>
                <a:spcPct val="0"/>
              </a:spcAft>
              <a:buClrTx/>
              <a:buSzTx/>
              <a:buFontTx/>
              <a:buChar char="•"/>
              <a:tabLst>
                <a:tab pos="633413" algn="l"/>
                <a:tab pos="914400" algn="l"/>
              </a:tabLst>
            </a:pP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The </a:t>
            </a:r>
            <a:r>
              <a:rPr kumimoji="0" lang="en-US" sz="22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temperature after the ignition</a:t>
            </a: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of diesel reaches to</a:t>
            </a:r>
          </a:p>
          <a:p>
            <a:pPr marL="280988" marR="0" lvl="0" indent="-280988" algn="l" defTabSz="914400" rtl="0" eaLnBrk="0" fontAlgn="base" latinLnBrk="0" hangingPunct="0">
              <a:spcBef>
                <a:spcPct val="0"/>
              </a:spcBef>
              <a:spcAft>
                <a:spcPct val="0"/>
              </a:spcAft>
              <a:buClrTx/>
              <a:buSzTx/>
              <a:tabLst>
                <a:tab pos="633413" algn="l"/>
                <a:tab pos="914400" algn="l"/>
              </a:tabLst>
            </a:pPr>
            <a:r>
              <a:rPr lang="en-US" sz="2200" dirty="0" smtClean="0">
                <a:solidFill>
                  <a:srgbClr val="0000FF"/>
                </a:solidFill>
                <a:latin typeface="Tahoma" pitchFamily="34" charset="0"/>
                <a:ea typeface="Times New Roman" pitchFamily="18" charset="0"/>
                <a:cs typeface="Tahoma" pitchFamily="34" charset="0"/>
              </a:rPr>
              <a:t>								</a:t>
            </a: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t>
            </a:r>
            <a:r>
              <a:rPr kumimoji="0" lang="en-US" sz="2200" b="0" i="0" u="sng" strike="noStrike" cap="none" normalizeH="0" baseline="0" dirty="0" smtClean="0">
                <a:ln>
                  <a:noFill/>
                </a:ln>
                <a:solidFill>
                  <a:schemeClr val="accent6">
                    <a:lumMod val="75000"/>
                  </a:schemeClr>
                </a:solidFill>
                <a:effectLst/>
                <a:latin typeface="Tahoma" pitchFamily="34" charset="0"/>
                <a:ea typeface="Times New Roman" pitchFamily="18" charset="0"/>
                <a:cs typeface="Tahoma" pitchFamily="34" charset="0"/>
              </a:rPr>
              <a:t>1650</a:t>
            </a:r>
            <a:r>
              <a:rPr kumimoji="0" lang="en-US" sz="2200" b="0" i="0" u="sng" strike="noStrike" cap="none" normalizeH="0" baseline="30000" dirty="0" smtClean="0">
                <a:ln>
                  <a:noFill/>
                </a:ln>
                <a:solidFill>
                  <a:schemeClr val="accent6">
                    <a:lumMod val="75000"/>
                  </a:schemeClr>
                </a:solidFill>
                <a:effectLst/>
                <a:latin typeface="Tahoma" pitchFamily="34" charset="0"/>
                <a:ea typeface="Times New Roman" pitchFamily="18" charset="0"/>
                <a:cs typeface="Tahoma" pitchFamily="34" charset="0"/>
              </a:rPr>
              <a:t> o</a:t>
            </a:r>
            <a:r>
              <a:rPr kumimoji="0" lang="en-US" sz="2200" b="0" i="0" u="sng" strike="noStrike" cap="none" normalizeH="0" baseline="0" dirty="0" smtClean="0">
                <a:ln>
                  <a:noFill/>
                </a:ln>
                <a:solidFill>
                  <a:schemeClr val="accent6">
                    <a:lumMod val="75000"/>
                  </a:schemeClr>
                </a:solidFill>
                <a:effectLst/>
                <a:latin typeface="Tahoma" pitchFamily="34" charset="0"/>
                <a:ea typeface="Times New Roman" pitchFamily="18" charset="0"/>
                <a:cs typeface="Tahoma" pitchFamily="34" charset="0"/>
              </a:rPr>
              <a:t>C to 1925</a:t>
            </a:r>
            <a:r>
              <a:rPr kumimoji="0" lang="en-US" sz="2200" b="0" i="0" u="sng" strike="noStrike" cap="none" normalizeH="0" baseline="30000" dirty="0" smtClean="0">
                <a:ln>
                  <a:noFill/>
                </a:ln>
                <a:solidFill>
                  <a:schemeClr val="accent6">
                    <a:lumMod val="75000"/>
                  </a:schemeClr>
                </a:solidFill>
                <a:effectLst/>
                <a:latin typeface="Tahoma" pitchFamily="34" charset="0"/>
                <a:ea typeface="Times New Roman" pitchFamily="18" charset="0"/>
                <a:cs typeface="Tahoma" pitchFamily="34" charset="0"/>
              </a:rPr>
              <a:t>o</a:t>
            </a:r>
            <a:r>
              <a:rPr kumimoji="0" lang="en-US" sz="2200" b="0" i="0" u="sng" strike="noStrike" cap="none" normalizeH="0" baseline="0" dirty="0" smtClean="0">
                <a:ln>
                  <a:noFill/>
                </a:ln>
                <a:solidFill>
                  <a:schemeClr val="accent6">
                    <a:lumMod val="75000"/>
                  </a:schemeClr>
                </a:solidFill>
                <a:effectLst/>
                <a:latin typeface="Tahoma" pitchFamily="34" charset="0"/>
                <a:ea typeface="Times New Roman" pitchFamily="18" charset="0"/>
                <a:cs typeface="Tahoma" pitchFamily="34" charset="0"/>
              </a:rPr>
              <a:t>C. </a:t>
            </a:r>
          </a:p>
          <a:p>
            <a:pPr marL="280988" marR="0" lvl="0" indent="-280988" algn="l" defTabSz="914400" rtl="0" eaLnBrk="0" fontAlgn="base" latinLnBrk="0" hangingPunct="0">
              <a:spcBef>
                <a:spcPct val="0"/>
              </a:spcBef>
              <a:spcAft>
                <a:spcPct val="0"/>
              </a:spcAft>
              <a:buClrTx/>
              <a:buSzTx/>
              <a:buFontTx/>
              <a:buChar char="•"/>
              <a:tabLst>
                <a:tab pos="633413" algn="l"/>
                <a:tab pos="914400" algn="l"/>
              </a:tabLst>
            </a:pPr>
            <a:endParaRPr kumimoji="0" lang="en-US" sz="2200" b="0" i="0" u="none" strike="noStrike" cap="none" normalizeH="0" baseline="0" dirty="0" smtClean="0">
              <a:ln>
                <a:noFill/>
              </a:ln>
              <a:solidFill>
                <a:schemeClr val="tx1"/>
              </a:solidFill>
              <a:effectLst/>
              <a:latin typeface="Arial" pitchFamily="34" charset="0"/>
            </a:endParaRPr>
          </a:p>
          <a:p>
            <a:pPr marL="280988" marR="0" lvl="0" indent="-280988" algn="l" defTabSz="914400" rtl="0" eaLnBrk="0" fontAlgn="base" latinLnBrk="0" hangingPunct="0">
              <a:spcBef>
                <a:spcPct val="0"/>
              </a:spcBef>
              <a:spcAft>
                <a:spcPct val="0"/>
              </a:spcAft>
              <a:buClrTx/>
              <a:buSzTx/>
              <a:buFontTx/>
              <a:buChar char="•"/>
              <a:tabLst>
                <a:tab pos="633413" algn="l"/>
                <a:tab pos="914400" algn="l"/>
              </a:tabLst>
            </a:pP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The pressure falls from maximum value (45 kg/cm</a:t>
            </a:r>
            <a:r>
              <a:rPr kumimoji="0" lang="en-US" sz="2200" b="0" i="0" u="none" strike="noStrike" cap="none" normalizeH="0" baseline="30000" dirty="0" smtClean="0">
                <a:ln>
                  <a:noFill/>
                </a:ln>
                <a:solidFill>
                  <a:srgbClr val="0000FF"/>
                </a:solidFill>
                <a:effectLst/>
                <a:latin typeface="Tahoma" pitchFamily="34" charset="0"/>
                <a:ea typeface="Times New Roman" pitchFamily="18" charset="0"/>
                <a:cs typeface="Tahoma" pitchFamily="34" charset="0"/>
              </a:rPr>
              <a:t>2</a:t>
            </a: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to                          3.5 to 5 kg/cm</a:t>
            </a:r>
            <a:r>
              <a:rPr kumimoji="0" lang="en-US" sz="2200" b="0" i="0" u="none" strike="noStrike" cap="none" normalizeH="0" baseline="30000" dirty="0" smtClean="0">
                <a:ln>
                  <a:noFill/>
                </a:ln>
                <a:solidFill>
                  <a:srgbClr val="0000FF"/>
                </a:solidFill>
                <a:effectLst/>
                <a:latin typeface="Tahoma" pitchFamily="34" charset="0"/>
                <a:ea typeface="Times New Roman" pitchFamily="18" charset="0"/>
                <a:cs typeface="Tahoma" pitchFamily="34" charset="0"/>
              </a:rPr>
              <a:t>2</a:t>
            </a:r>
          </a:p>
          <a:p>
            <a:pPr marL="280988" marR="0" lvl="0" indent="-280988" algn="l" defTabSz="914400" rtl="0" eaLnBrk="0" fontAlgn="base" latinLnBrk="0" hangingPunct="0">
              <a:spcBef>
                <a:spcPct val="0"/>
              </a:spcBef>
              <a:spcAft>
                <a:spcPct val="0"/>
              </a:spcAft>
              <a:buClrTx/>
              <a:buSzTx/>
              <a:buFontTx/>
              <a:buChar char="•"/>
              <a:tabLst>
                <a:tab pos="633413" algn="l"/>
                <a:tab pos="914400" algn="l"/>
              </a:tabLst>
            </a:pPr>
            <a:endParaRPr kumimoji="0" lang="en-US" sz="2200" b="0" i="0" u="none" strike="noStrike" cap="none" normalizeH="0" baseline="0" dirty="0" smtClean="0">
              <a:ln>
                <a:noFill/>
              </a:ln>
              <a:solidFill>
                <a:schemeClr val="tx1"/>
              </a:solidFill>
              <a:effectLst/>
              <a:latin typeface="Arial" pitchFamily="34" charset="0"/>
            </a:endParaRPr>
          </a:p>
          <a:p>
            <a:pPr marL="280988" marR="0" lvl="0" indent="-280988" algn="l" defTabSz="914400" rtl="0" eaLnBrk="0" fontAlgn="base" latinLnBrk="0" hangingPunct="0">
              <a:spcBef>
                <a:spcPct val="0"/>
              </a:spcBef>
              <a:spcAft>
                <a:spcPct val="0"/>
              </a:spcAft>
              <a:buClrTx/>
              <a:buSzTx/>
              <a:buFontTx/>
              <a:buChar char="•"/>
              <a:tabLst>
                <a:tab pos="633413" algn="l"/>
                <a:tab pos="914400" algn="l"/>
              </a:tabLst>
            </a:pPr>
            <a:r>
              <a:rPr kumimoji="0" lang="en-US" sz="22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The connecting rod transmits the power to the transmission system with the help of crank shaft. </a:t>
            </a:r>
            <a:endParaRPr kumimoji="0" lang="en-US" sz="2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299892" y="398208"/>
            <a:ext cx="8534400" cy="5232202"/>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Char char="•"/>
              <a:tabLst>
                <a:tab pos="685800" algn="l"/>
              </a:tabLst>
            </a:pPr>
            <a:r>
              <a:rPr kumimoji="0" lang="en-US" sz="20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EXHAUST STROKE:</a:t>
            </a:r>
          </a:p>
          <a:p>
            <a:pPr marL="0" marR="0" lvl="0" indent="457200" algn="just" defTabSz="914400" rtl="0" eaLnBrk="1" fontAlgn="base" latinLnBrk="0" hangingPunct="1">
              <a:lnSpc>
                <a:spcPct val="100000"/>
              </a:lnSpc>
              <a:spcBef>
                <a:spcPct val="0"/>
              </a:spcBef>
              <a:spcAft>
                <a:spcPct val="0"/>
              </a:spcAft>
              <a:buClrTx/>
              <a:buSzTx/>
              <a:buFontTx/>
              <a:buChar char="•"/>
              <a:tabLst>
                <a:tab pos="685800" algn="l"/>
              </a:tabLst>
            </a:pPr>
            <a:endParaRPr kumimoji="0" lang="en-US" sz="20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Char char="•"/>
              <a:tabLst>
                <a:tab pos="685800" algn="l"/>
              </a:tabLst>
            </a:pP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Piston moves from BDC to TDC.</a:t>
            </a:r>
          </a:p>
          <a:p>
            <a:pPr marL="0" marR="0" lvl="0" indent="457200" algn="just" defTabSz="914400" rtl="0" eaLnBrk="0" fontAlgn="base" latinLnBrk="0" hangingPunct="0">
              <a:lnSpc>
                <a:spcPct val="100000"/>
              </a:lnSpc>
              <a:spcBef>
                <a:spcPct val="0"/>
              </a:spcBef>
              <a:spcAft>
                <a:spcPct val="0"/>
              </a:spcAft>
              <a:buClrTx/>
              <a:buSzTx/>
              <a:buFontTx/>
              <a:buChar char="•"/>
              <a:tabLst>
                <a:tab pos="685800" algn="l"/>
              </a:tabLst>
            </a:pPr>
            <a:endParaRPr kumimoji="0" lang="en-US" sz="2000" b="0" i="0" u="none" strike="noStrike" cap="none" normalizeH="0" baseline="0" dirty="0" smtClean="0">
              <a:ln>
                <a:noFill/>
              </a:ln>
              <a:solidFill>
                <a:srgbClr val="0000FF"/>
              </a:solidFill>
              <a:effectLst/>
              <a:latin typeface="Arial" pitchFamily="34" charset="0"/>
              <a:ea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Char char="•"/>
              <a:tabLst>
                <a:tab pos="685800" algn="l"/>
              </a:tabLst>
            </a:pPr>
            <a:r>
              <a:rPr kumimoji="0" lang="en-US" sz="20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Inlet valve</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remains </a:t>
            </a:r>
            <a:r>
              <a:rPr kumimoji="0" lang="en-US" sz="20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closed</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and </a:t>
            </a:r>
            <a:r>
              <a:rPr kumimoji="0" lang="en-US" sz="20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exhaust valve opens</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t>
            </a:r>
          </a:p>
          <a:p>
            <a:pPr marL="0" marR="0" lvl="0" indent="457200" algn="just" defTabSz="914400" rtl="0" eaLnBrk="0" fontAlgn="base" latinLnBrk="0" hangingPunct="0">
              <a:lnSpc>
                <a:spcPct val="100000"/>
              </a:lnSpc>
              <a:spcBef>
                <a:spcPct val="0"/>
              </a:spcBef>
              <a:spcAft>
                <a:spcPct val="0"/>
              </a:spcAft>
              <a:buClrTx/>
              <a:buSzTx/>
              <a:buFontTx/>
              <a:buChar char="•"/>
              <a:tabLst>
                <a:tab pos="685800" algn="l"/>
              </a:tabLst>
            </a:pPr>
            <a:endParaRPr kumimoji="0" lang="en-US" sz="2000" b="0" i="0" u="none" strike="noStrike" cap="none" normalizeH="0" baseline="0" dirty="0" smtClean="0">
              <a:ln>
                <a:noFill/>
              </a:ln>
              <a:solidFill>
                <a:srgbClr val="0000FF"/>
              </a:solidFill>
              <a:effectLst/>
              <a:latin typeface="Arial" pitchFamily="34" charset="0"/>
              <a:ea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Char char="•"/>
              <a:tabLst>
                <a:tab pos="685800" algn="l"/>
              </a:tabLst>
            </a:pP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Pressure of exhaust gases </a:t>
            </a:r>
            <a:r>
              <a:rPr kumimoji="0" lang="en-US" sz="20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inside</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the combustion chamber is </a:t>
            </a:r>
            <a:r>
              <a:rPr kumimoji="0" lang="en-US" sz="20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more </a:t>
            </a:r>
            <a:r>
              <a:rPr kumimoji="0" lang="en-US" sz="2000" b="0" i="0" strike="noStrike" cap="none" normalizeH="0" baseline="0" dirty="0" smtClean="0">
                <a:ln>
                  <a:noFill/>
                </a:ln>
                <a:solidFill>
                  <a:srgbClr val="0000FF"/>
                </a:solidFill>
                <a:effectLst/>
                <a:latin typeface="Tahoma" pitchFamily="34" charset="0"/>
                <a:ea typeface="Times New Roman" pitchFamily="18" charset="0"/>
                <a:cs typeface="Tahoma" pitchFamily="34" charset="0"/>
              </a:rPr>
              <a:t>	</a:t>
            </a:r>
            <a:r>
              <a:rPr kumimoji="0" lang="en-US" sz="2000" b="0" i="0" u="sng" strike="noStrike" cap="none" normalizeH="0" baseline="0" dirty="0" smtClean="0">
                <a:ln>
                  <a:noFill/>
                </a:ln>
                <a:solidFill>
                  <a:srgbClr val="0000FF"/>
                </a:solidFill>
                <a:effectLst/>
                <a:latin typeface="Tahoma" pitchFamily="34" charset="0"/>
                <a:ea typeface="Times New Roman" pitchFamily="18" charset="0"/>
                <a:cs typeface="Tahoma" pitchFamily="34" charset="0"/>
              </a:rPr>
              <a:t>than atmospheric pressure</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hence, exhaust gases go out through 	exhaust valve during this stroke. </a:t>
            </a:r>
          </a:p>
          <a:p>
            <a:pPr marL="0" marR="0" lvl="0" indent="457200" algn="just" defTabSz="914400" rtl="0" eaLnBrk="0" fontAlgn="base" latinLnBrk="0" hangingPunct="0">
              <a:lnSpc>
                <a:spcPct val="100000"/>
              </a:lnSpc>
              <a:spcBef>
                <a:spcPct val="0"/>
              </a:spcBef>
              <a:spcAft>
                <a:spcPct val="0"/>
              </a:spcAft>
              <a:buClrTx/>
              <a:buSzTx/>
              <a:buFontTx/>
              <a:buChar char="•"/>
              <a:tabLst>
                <a:tab pos="685800" algn="l"/>
              </a:tabLst>
            </a:pPr>
            <a:endParaRPr kumimoji="0" lang="en-US" sz="2000" b="0" i="0" u="none" strike="noStrike" cap="none" normalizeH="0" baseline="0" dirty="0" smtClean="0">
              <a:ln>
                <a:noFill/>
              </a:ln>
              <a:solidFill>
                <a:srgbClr val="0000FF"/>
              </a:solidFill>
              <a:effectLst/>
              <a:latin typeface="Arial" pitchFamily="34" charset="0"/>
              <a:ea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Char char="•"/>
              <a:tabLst>
                <a:tab pos="685800" algn="l"/>
              </a:tabLst>
            </a:pPr>
            <a:r>
              <a:rPr kumimoji="0" lang="en-US" sz="2000" b="0" i="0" u="none" strike="noStrike" cap="none" normalizeH="0" baseline="0" dirty="0" smtClean="0">
                <a:ln>
                  <a:noFill/>
                </a:ln>
                <a:solidFill>
                  <a:schemeClr val="accent6">
                    <a:lumMod val="75000"/>
                  </a:schemeClr>
                </a:solidFill>
                <a:effectLst/>
                <a:latin typeface="Tahoma" pitchFamily="34" charset="0"/>
                <a:ea typeface="Times New Roman" pitchFamily="18" charset="0"/>
                <a:cs typeface="Tahoma" pitchFamily="34" charset="0"/>
              </a:rPr>
              <a:t>The temperature of exhaust gases remains around 650</a:t>
            </a:r>
            <a:r>
              <a:rPr kumimoji="0" lang="en-US" sz="2000" b="0" i="0" u="none" strike="noStrike" cap="none" normalizeH="0" baseline="30000" dirty="0" smtClean="0">
                <a:ln>
                  <a:noFill/>
                </a:ln>
                <a:solidFill>
                  <a:schemeClr val="accent6">
                    <a:lumMod val="75000"/>
                  </a:schemeClr>
                </a:solidFill>
                <a:effectLst/>
                <a:latin typeface="Tahoma" pitchFamily="34" charset="0"/>
                <a:ea typeface="Times New Roman" pitchFamily="18" charset="0"/>
                <a:cs typeface="Tahoma" pitchFamily="34" charset="0"/>
              </a:rPr>
              <a:t> o</a:t>
            </a:r>
            <a:r>
              <a:rPr kumimoji="0" lang="en-US" sz="2000" b="0" i="0" u="none" strike="noStrike" cap="none" normalizeH="0" baseline="0" dirty="0" smtClean="0">
                <a:ln>
                  <a:noFill/>
                </a:ln>
                <a:solidFill>
                  <a:schemeClr val="accent6">
                    <a:lumMod val="75000"/>
                  </a:schemeClr>
                </a:solidFill>
                <a:effectLst/>
                <a:latin typeface="Tahoma" pitchFamily="34" charset="0"/>
                <a:ea typeface="Times New Roman" pitchFamily="18" charset="0"/>
                <a:cs typeface="Tahoma" pitchFamily="34" charset="0"/>
              </a:rPr>
              <a:t>C</a:t>
            </a:r>
          </a:p>
          <a:p>
            <a:pPr marL="0" marR="0" lvl="0" indent="457200" algn="just" defTabSz="914400" rtl="0" eaLnBrk="0" fontAlgn="base" latinLnBrk="0" hangingPunct="0">
              <a:lnSpc>
                <a:spcPct val="100000"/>
              </a:lnSpc>
              <a:spcBef>
                <a:spcPct val="0"/>
              </a:spcBef>
              <a:spcAft>
                <a:spcPct val="0"/>
              </a:spcAft>
              <a:buClrTx/>
              <a:buSzTx/>
              <a:buFontTx/>
              <a:buChar char="•"/>
              <a:tabLst>
                <a:tab pos="685800" algn="l"/>
              </a:tabLst>
            </a:pPr>
            <a:endParaRPr kumimoji="0" lang="en-US" sz="2000" b="0" i="0" u="none" strike="noStrike" cap="none" normalizeH="0" baseline="0" dirty="0" smtClean="0">
              <a:ln>
                <a:noFill/>
              </a:ln>
              <a:solidFill>
                <a:srgbClr val="0000FF"/>
              </a:solidFill>
              <a:effectLst/>
              <a:latin typeface="Arial" pitchFamily="34" charset="0"/>
              <a:ea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Char char="•"/>
              <a:tabLst>
                <a:tab pos="685800" algn="l"/>
              </a:tabLst>
            </a:pP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All the burnt gases go out of the cylinder and become ready to 	receive the fresh air or air-fuel mixture. </a:t>
            </a:r>
          </a:p>
          <a:p>
            <a:pPr marL="0" marR="0" lvl="0" indent="457200" algn="just" defTabSz="914400" rtl="0" eaLnBrk="0" fontAlgn="base" latinLnBrk="0" hangingPunct="0">
              <a:lnSpc>
                <a:spcPct val="100000"/>
              </a:lnSpc>
              <a:spcBef>
                <a:spcPct val="0"/>
              </a:spcBef>
              <a:spcAft>
                <a:spcPct val="0"/>
              </a:spcAft>
              <a:buClrTx/>
              <a:buSzTx/>
              <a:buFontTx/>
              <a:buChar char="•"/>
              <a:tabLst>
                <a:tab pos="685800" algn="l"/>
              </a:tabLst>
            </a:pPr>
            <a:endParaRPr kumimoji="0" lang="en-US" sz="2000" b="0" i="0" u="none" strike="noStrike" cap="none" normalizeH="0" baseline="0" dirty="0" smtClean="0">
              <a:ln>
                <a:noFill/>
              </a:ln>
              <a:solidFill>
                <a:schemeClr val="tx1"/>
              </a:solidFill>
              <a:effectLst/>
              <a:latin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tab pos="685800" algn="l"/>
              </a:tabLst>
            </a:pPr>
            <a:r>
              <a:rPr kumimoji="0" lang="en-US" sz="2000" u="none" strike="noStrike" cap="none" normalizeH="0" baseline="0" dirty="0" smtClean="0">
                <a:ln>
                  <a:noFill/>
                </a:ln>
                <a:solidFill>
                  <a:srgbClr val="007A37"/>
                </a:solidFill>
                <a:effectLst/>
                <a:latin typeface="Britannic Bold" pitchFamily="34" charset="0"/>
                <a:ea typeface="Times New Roman" pitchFamily="18" charset="0"/>
                <a:cs typeface="Tahoma" pitchFamily="34" charset="0"/>
              </a:rPr>
              <a:t>Thus out of four strokes </a:t>
            </a:r>
            <a:r>
              <a:rPr kumimoji="0" lang="en-US" sz="2000" u="sng" strike="noStrike" cap="none" normalizeH="0" baseline="0" dirty="0" smtClean="0">
                <a:ln>
                  <a:noFill/>
                </a:ln>
                <a:solidFill>
                  <a:srgbClr val="FF0000"/>
                </a:solidFill>
                <a:effectLst/>
                <a:latin typeface="Britannic Bold" pitchFamily="34" charset="0"/>
                <a:ea typeface="Times New Roman" pitchFamily="18" charset="0"/>
                <a:cs typeface="Tahoma" pitchFamily="34" charset="0"/>
              </a:rPr>
              <a:t>only one</a:t>
            </a:r>
            <a:r>
              <a:rPr kumimoji="0" lang="en-US" sz="2000" u="none" strike="noStrike" cap="none" normalizeH="0" baseline="0" dirty="0" smtClean="0">
                <a:ln>
                  <a:noFill/>
                </a:ln>
                <a:solidFill>
                  <a:srgbClr val="FF0000"/>
                </a:solidFill>
                <a:effectLst/>
                <a:latin typeface="Britannic Bold" pitchFamily="34" charset="0"/>
                <a:ea typeface="Times New Roman" pitchFamily="18" charset="0"/>
                <a:cs typeface="Tahoma" pitchFamily="34" charset="0"/>
              </a:rPr>
              <a:t> </a:t>
            </a:r>
            <a:r>
              <a:rPr kumimoji="0" lang="en-US" sz="2000" u="none" strike="noStrike" cap="none" normalizeH="0" baseline="0" dirty="0" smtClean="0">
                <a:ln>
                  <a:noFill/>
                </a:ln>
                <a:solidFill>
                  <a:srgbClr val="007A37"/>
                </a:solidFill>
                <a:effectLst/>
                <a:latin typeface="Britannic Bold" pitchFamily="34" charset="0"/>
                <a:ea typeface="Times New Roman" pitchFamily="18" charset="0"/>
                <a:cs typeface="Tahoma" pitchFamily="34" charset="0"/>
              </a:rPr>
              <a:t>stroke is a </a:t>
            </a:r>
            <a:r>
              <a:rPr kumimoji="0" lang="en-US" sz="2000" u="sng" strike="noStrike" cap="none" normalizeH="0" baseline="0" dirty="0" smtClean="0">
                <a:ln>
                  <a:noFill/>
                </a:ln>
                <a:solidFill>
                  <a:srgbClr val="FF0000"/>
                </a:solidFill>
                <a:effectLst/>
                <a:latin typeface="Britannic Bold" pitchFamily="34" charset="0"/>
                <a:ea typeface="Times New Roman" pitchFamily="18" charset="0"/>
                <a:cs typeface="Tahoma" pitchFamily="34" charset="0"/>
              </a:rPr>
              <a:t>power stroke or working stroke</a:t>
            </a:r>
            <a:r>
              <a:rPr kumimoji="0" lang="en-US" sz="2000" u="none" strike="noStrike" cap="none" normalizeH="0" baseline="0" dirty="0" smtClean="0">
                <a:ln>
                  <a:noFill/>
                </a:ln>
                <a:solidFill>
                  <a:srgbClr val="007A37"/>
                </a:solidFill>
                <a:effectLst/>
                <a:latin typeface="Britannic Bold" pitchFamily="34" charset="0"/>
                <a:ea typeface="Times New Roman" pitchFamily="18" charset="0"/>
                <a:cs typeface="Tahoma" pitchFamily="34" charset="0"/>
              </a:rPr>
              <a:t> and remaining </a:t>
            </a:r>
            <a:r>
              <a:rPr kumimoji="0" lang="en-US" sz="2000" u="sng" strike="noStrike" cap="none" normalizeH="0" baseline="0" dirty="0" smtClean="0">
                <a:ln>
                  <a:noFill/>
                </a:ln>
                <a:solidFill>
                  <a:srgbClr val="FF0000"/>
                </a:solidFill>
                <a:effectLst/>
                <a:latin typeface="Britannic Bold" pitchFamily="34" charset="0"/>
                <a:ea typeface="Times New Roman" pitchFamily="18" charset="0"/>
                <a:cs typeface="Tahoma" pitchFamily="34" charset="0"/>
              </a:rPr>
              <a:t>three</a:t>
            </a:r>
            <a:r>
              <a:rPr kumimoji="0" lang="en-US" sz="2000" u="sng" strike="noStrike" cap="none" normalizeH="0" baseline="0" dirty="0" smtClean="0">
                <a:ln>
                  <a:noFill/>
                </a:ln>
                <a:solidFill>
                  <a:srgbClr val="007A37"/>
                </a:solidFill>
                <a:effectLst/>
                <a:latin typeface="Britannic Bold" pitchFamily="34" charset="0"/>
                <a:ea typeface="Times New Roman" pitchFamily="18" charset="0"/>
                <a:cs typeface="Tahoma" pitchFamily="34" charset="0"/>
              </a:rPr>
              <a:t> </a:t>
            </a:r>
            <a:r>
              <a:rPr kumimoji="0" lang="en-US" sz="2000" u="none" strike="noStrike" cap="none" normalizeH="0" baseline="0" dirty="0" smtClean="0">
                <a:ln>
                  <a:noFill/>
                </a:ln>
                <a:solidFill>
                  <a:srgbClr val="007A37"/>
                </a:solidFill>
                <a:effectLst/>
                <a:latin typeface="Britannic Bold" pitchFamily="34" charset="0"/>
                <a:ea typeface="Times New Roman" pitchFamily="18" charset="0"/>
                <a:cs typeface="Tahoma" pitchFamily="34" charset="0"/>
              </a:rPr>
              <a:t>strokes are </a:t>
            </a:r>
            <a:r>
              <a:rPr kumimoji="0" lang="en-US" sz="2000" u="sng" strike="noStrike" cap="none" normalizeH="0" baseline="0" dirty="0" smtClean="0">
                <a:ln>
                  <a:noFill/>
                </a:ln>
                <a:solidFill>
                  <a:srgbClr val="FF0000"/>
                </a:solidFill>
                <a:effectLst/>
                <a:latin typeface="Britannic Bold" pitchFamily="34" charset="0"/>
                <a:ea typeface="Times New Roman" pitchFamily="18" charset="0"/>
                <a:cs typeface="Tahoma" pitchFamily="34" charset="0"/>
              </a:rPr>
              <a:t>idle</a:t>
            </a:r>
            <a:r>
              <a:rPr kumimoji="0" lang="en-US" sz="2000" u="none" strike="noStrike" cap="none" normalizeH="0" baseline="0" dirty="0" smtClean="0">
                <a:ln>
                  <a:noFill/>
                </a:ln>
                <a:solidFill>
                  <a:srgbClr val="FF0000"/>
                </a:solidFill>
                <a:effectLst/>
                <a:latin typeface="Britannic Bold" pitchFamily="34" charset="0"/>
                <a:ea typeface="Times New Roman" pitchFamily="18" charset="0"/>
                <a:cs typeface="Tahoma" pitchFamily="34" charset="0"/>
              </a:rPr>
              <a:t> </a:t>
            </a:r>
            <a:r>
              <a:rPr kumimoji="0" lang="en-US" sz="2000" u="none" strike="noStrike" cap="none" normalizeH="0" baseline="0" dirty="0" smtClean="0">
                <a:ln>
                  <a:noFill/>
                </a:ln>
                <a:solidFill>
                  <a:srgbClr val="007A37"/>
                </a:solidFill>
                <a:effectLst/>
                <a:latin typeface="Britannic Bold" pitchFamily="34" charset="0"/>
                <a:ea typeface="Times New Roman" pitchFamily="18" charset="0"/>
                <a:cs typeface="Tahoma" pitchFamily="34" charset="0"/>
              </a:rPr>
              <a:t>strokes. </a:t>
            </a:r>
            <a:endParaRPr kumimoji="0" lang="en-US" sz="2000" u="none" strike="noStrike" cap="none" normalizeH="0" baseline="0" dirty="0" smtClean="0">
              <a:ln>
                <a:noFill/>
              </a:ln>
              <a:solidFill>
                <a:srgbClr val="007A37"/>
              </a:solidFill>
              <a:effectLst/>
              <a:latin typeface="Britannic Bold"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srcRect/>
          <a:stretch>
            <a:fillRect/>
          </a:stretch>
        </p:blipFill>
        <p:spPr bwMode="auto">
          <a:xfrm>
            <a:off x="228600" y="304800"/>
            <a:ext cx="8531654" cy="5943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3660346" y="1999344"/>
            <a:ext cx="5483654" cy="3820202"/>
          </a:xfrm>
          <a:prstGeom prst="rect">
            <a:avLst/>
          </a:prstGeom>
          <a:noFill/>
          <a:ln w="9525">
            <a:noFill/>
            <a:miter lim="800000"/>
            <a:headEnd/>
            <a:tailEnd/>
          </a:ln>
          <a:effectLst/>
        </p:spPr>
      </p:pic>
      <p:pic>
        <p:nvPicPr>
          <p:cNvPr id="3" name="Picture 2"/>
          <p:cNvPicPr>
            <a:picLocks noChangeAspect="1" noChangeArrowheads="1"/>
          </p:cNvPicPr>
          <p:nvPr/>
        </p:nvPicPr>
        <p:blipFill>
          <a:blip r:embed="rId3"/>
          <a:srcRect/>
          <a:stretch>
            <a:fillRect/>
          </a:stretch>
        </p:blipFill>
        <p:spPr bwMode="auto">
          <a:xfrm>
            <a:off x="0" y="1981200"/>
            <a:ext cx="4341544" cy="4038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1143000"/>
            <a:ext cx="8153400" cy="2308324"/>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800" b="1" cap="none" spc="50" dirty="0" smtClean="0">
                <a:ln w="11430"/>
                <a:solidFill>
                  <a:schemeClr val="tx1">
                    <a:lumMod val="65000"/>
                    <a:lumOff val="35000"/>
                  </a:schemeClr>
                </a:solidFill>
                <a:effectLst>
                  <a:outerShdw blurRad="76200" dist="50800" dir="5400000" algn="tl" rotWithShape="0">
                    <a:srgbClr val="000000">
                      <a:alpha val="65000"/>
                    </a:srgbClr>
                  </a:outerShdw>
                </a:effectLst>
                <a:latin typeface="Tahoma" pitchFamily="34" charset="0"/>
                <a:ea typeface="Times New Roman" pitchFamily="18" charset="0"/>
                <a:cs typeface="Tahoma" pitchFamily="34" charset="0"/>
              </a:rPr>
              <a:t>Working of </a:t>
            </a:r>
          </a:p>
          <a:p>
            <a:pPr algn="ctr"/>
            <a:endParaRPr lang="en-US" sz="4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ahoma" pitchFamily="34" charset="0"/>
              <a:ea typeface="Times New Roman" pitchFamily="18" charset="0"/>
              <a:cs typeface="Tahoma" pitchFamily="34" charset="0"/>
            </a:endParaRPr>
          </a:p>
          <a:p>
            <a:pPr algn="ctr"/>
            <a:r>
              <a:rPr lang="en-US" sz="4800" spc="50" dirty="0" smtClean="0">
                <a:ln w="11430"/>
                <a:solidFill>
                  <a:schemeClr val="tx1">
                    <a:lumMod val="65000"/>
                    <a:lumOff val="35000"/>
                  </a:schemeClr>
                </a:solidFill>
                <a:effectLst>
                  <a:outerShdw blurRad="76200" dist="50800" dir="5400000" algn="tl" rotWithShape="0">
                    <a:srgbClr val="000000">
                      <a:alpha val="65000"/>
                    </a:srgbClr>
                  </a:outerShdw>
                </a:effectLst>
                <a:latin typeface="Cooper Black" pitchFamily="18" charset="0"/>
                <a:ea typeface="Times New Roman" pitchFamily="18" charset="0"/>
                <a:cs typeface="Tahoma" pitchFamily="34" charset="0"/>
              </a:rPr>
              <a:t>T</a:t>
            </a:r>
            <a:r>
              <a:rPr lang="en-US" sz="4800" cap="none" spc="50" dirty="0" smtClean="0">
                <a:ln w="11430"/>
                <a:solidFill>
                  <a:schemeClr val="tx1">
                    <a:lumMod val="65000"/>
                    <a:lumOff val="35000"/>
                  </a:schemeClr>
                </a:solidFill>
                <a:effectLst>
                  <a:outerShdw blurRad="76200" dist="50800" dir="5400000" algn="tl" rotWithShape="0">
                    <a:srgbClr val="000000">
                      <a:alpha val="65000"/>
                    </a:srgbClr>
                  </a:outerShdw>
                </a:effectLst>
                <a:latin typeface="Cooper Black" pitchFamily="18" charset="0"/>
                <a:ea typeface="Times New Roman" pitchFamily="18" charset="0"/>
                <a:cs typeface="Tahoma" pitchFamily="34" charset="0"/>
              </a:rPr>
              <a:t>wo stroke cycle engine</a:t>
            </a:r>
            <a:endParaRPr lang="en-US" sz="4800" cap="none" spc="50" dirty="0">
              <a:ln w="11430"/>
              <a:solidFill>
                <a:schemeClr val="tx1">
                  <a:lumMod val="65000"/>
                  <a:lumOff val="35000"/>
                </a:schemeClr>
              </a:solidFill>
              <a:effectLst>
                <a:outerShdw blurRad="76200" dist="50800" dir="5400000" algn="tl" rotWithShape="0">
                  <a:srgbClr val="000000">
                    <a:alpha val="65000"/>
                  </a:srgbClr>
                </a:outerShdw>
              </a:effectLst>
              <a:latin typeface="Cooper Black"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28600" y="152400"/>
            <a:ext cx="8686800" cy="54630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228600" algn="l"/>
              </a:tabLst>
            </a:pPr>
            <a:r>
              <a:rPr kumimoji="0" lang="en-US" sz="20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Working of two stroke cycle engine</a:t>
            </a:r>
          </a:p>
          <a:p>
            <a:pPr marL="0" marR="0" lvl="0" indent="457200" algn="l" defTabSz="914400" rtl="0" eaLnBrk="1" fontAlgn="base" latinLnBrk="0" hangingPunct="1">
              <a:lnSpc>
                <a:spcPct val="100000"/>
              </a:lnSpc>
              <a:spcBef>
                <a:spcPct val="0"/>
              </a:spcBef>
              <a:spcAft>
                <a:spcPct val="0"/>
              </a:spcAft>
              <a:buClrTx/>
              <a:buSzTx/>
              <a:buFontTx/>
              <a:buNone/>
              <a:tabLst>
                <a:tab pos="228600" algn="l"/>
              </a:tabLst>
            </a:pPr>
            <a:endParaRPr kumimoji="0" lang="en-US" sz="1200" b="0" i="0" u="none" strike="noStrike" cap="none" normalizeH="0" baseline="0" dirty="0" smtClean="0">
              <a:ln>
                <a:noFill/>
              </a:ln>
              <a:solidFill>
                <a:schemeClr val="tx1"/>
              </a:solidFill>
              <a:effectLst/>
              <a:latin typeface="Arial" pitchFamily="34" charset="0"/>
            </a:endParaRPr>
          </a:p>
          <a:p>
            <a:pPr marL="457200" marR="0" lvl="0" indent="-334963" algn="l" defTabSz="914400" rtl="0" eaLnBrk="0" fontAlgn="base" latinLnBrk="0" hangingPunct="0">
              <a:spcBef>
                <a:spcPct val="0"/>
              </a:spcBef>
              <a:spcAft>
                <a:spcPct val="0"/>
              </a:spcAft>
              <a:buClrTx/>
              <a:buSzTx/>
              <a:buFontTx/>
              <a:buChar char="•"/>
              <a:tabLst>
                <a:tab pos="228600" algn="l"/>
              </a:tabLst>
            </a:pP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In two stroke cycle</a:t>
            </a:r>
            <a:r>
              <a:rPr kumimoji="0" lang="en-US" sz="20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 </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engines all the strokes viz. suction, compression, power and exhaust are completed in  </a:t>
            </a:r>
            <a:r>
              <a:rPr kumimoji="0" lang="en-US" sz="2000" b="0" i="0" u="sng" strike="noStrike" cap="none" normalizeH="0" baseline="0" dirty="0" smtClean="0">
                <a:ln>
                  <a:noFill/>
                </a:ln>
                <a:solidFill>
                  <a:srgbClr val="00B050"/>
                </a:solidFill>
                <a:effectLst/>
                <a:latin typeface="Tahoma" pitchFamily="34" charset="0"/>
                <a:ea typeface="Times New Roman" pitchFamily="18" charset="0"/>
                <a:cs typeface="Tahoma" pitchFamily="34" charset="0"/>
              </a:rPr>
              <a:t>two</a:t>
            </a:r>
            <a:r>
              <a:rPr kumimoji="0" lang="en-US" sz="2000" b="1" i="0" u="none" strike="noStrike" cap="none" normalizeH="0" baseline="0" dirty="0" smtClean="0">
                <a:ln>
                  <a:noFill/>
                </a:ln>
                <a:solidFill>
                  <a:srgbClr val="00B050"/>
                </a:solidFill>
                <a:effectLst/>
                <a:latin typeface="Tahoma" pitchFamily="34" charset="0"/>
                <a:ea typeface="Times New Roman" pitchFamily="18" charset="0"/>
                <a:cs typeface="Tahoma" pitchFamily="34" charset="0"/>
              </a:rPr>
              <a:t> </a:t>
            </a:r>
            <a:r>
              <a:rPr kumimoji="0" lang="en-US" sz="2000" b="0" i="0" u="none" strike="noStrike" cap="none" normalizeH="0" baseline="0" dirty="0" smtClean="0">
                <a:ln>
                  <a:noFill/>
                </a:ln>
                <a:solidFill>
                  <a:srgbClr val="00B050"/>
                </a:solidFill>
                <a:effectLst/>
                <a:latin typeface="Tahoma" pitchFamily="34" charset="0"/>
                <a:ea typeface="Times New Roman" pitchFamily="18" charset="0"/>
                <a:cs typeface="Tahoma" pitchFamily="34" charset="0"/>
              </a:rPr>
              <a:t>strokes of </a:t>
            </a:r>
            <a:r>
              <a:rPr kumimoji="0" lang="en-US" sz="2000" b="0" i="0" u="sng" strike="noStrike" cap="none" normalizeH="0" baseline="0" dirty="0" smtClean="0">
                <a:ln>
                  <a:noFill/>
                </a:ln>
                <a:solidFill>
                  <a:srgbClr val="00B050"/>
                </a:solidFill>
                <a:effectLst/>
                <a:latin typeface="Tahoma" pitchFamily="34" charset="0"/>
                <a:ea typeface="Times New Roman" pitchFamily="18" charset="0"/>
                <a:cs typeface="Tahoma" pitchFamily="34" charset="0"/>
              </a:rPr>
              <a:t>piston</a:t>
            </a:r>
            <a:r>
              <a:rPr kumimoji="0" lang="en-US" sz="2000" b="0" i="0" u="none" strike="noStrike" cap="none" normalizeH="0" baseline="0" dirty="0" smtClean="0">
                <a:ln>
                  <a:noFill/>
                </a:ln>
                <a:solidFill>
                  <a:srgbClr val="00B050"/>
                </a:solidFill>
                <a:effectLst/>
                <a:latin typeface="Tahoma" pitchFamily="34" charset="0"/>
                <a:ea typeface="Times New Roman" pitchFamily="18" charset="0"/>
                <a:cs typeface="Tahoma" pitchFamily="34" charset="0"/>
              </a:rPr>
              <a:t> </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and </a:t>
            </a:r>
          </a:p>
          <a:p>
            <a:pPr marL="457200" marR="0" lvl="0" indent="-334963" algn="l" defTabSz="914400" rtl="0" eaLnBrk="0" fontAlgn="base" latinLnBrk="0" hangingPunct="0">
              <a:spcBef>
                <a:spcPct val="0"/>
              </a:spcBef>
              <a:spcAft>
                <a:spcPct val="0"/>
              </a:spcAft>
              <a:buClrTx/>
              <a:buSzTx/>
              <a:tabLst>
                <a:tab pos="228600" algn="l"/>
              </a:tabLst>
            </a:pPr>
            <a:r>
              <a:rPr lang="en-US" sz="2000" dirty="0" smtClean="0">
                <a:solidFill>
                  <a:srgbClr val="0000FF"/>
                </a:solidFill>
                <a:latin typeface="Tahoma" pitchFamily="34" charset="0"/>
                <a:ea typeface="Times New Roman" pitchFamily="18" charset="0"/>
                <a:cs typeface="Tahoma" pitchFamily="34" charset="0"/>
              </a:rPr>
              <a:t>		</a:t>
            </a:r>
            <a:r>
              <a:rPr kumimoji="0" lang="en-US" sz="2000" b="0" i="0" u="sng" strike="noStrike" cap="none" normalizeH="0" baseline="0" dirty="0" smtClean="0">
                <a:ln>
                  <a:noFill/>
                </a:ln>
                <a:solidFill>
                  <a:srgbClr val="7030A0"/>
                </a:solidFill>
                <a:effectLst/>
                <a:latin typeface="Tahoma" pitchFamily="34" charset="0"/>
                <a:ea typeface="Times New Roman" pitchFamily="18" charset="0"/>
                <a:cs typeface="Tahoma" pitchFamily="34" charset="0"/>
              </a:rPr>
              <a:t>one</a:t>
            </a:r>
            <a:r>
              <a:rPr kumimoji="0" lang="en-US" sz="2000" b="0" i="0" u="none" strike="noStrike" cap="none" normalizeH="0" baseline="0" dirty="0" smtClean="0">
                <a:ln>
                  <a:noFill/>
                </a:ln>
                <a:solidFill>
                  <a:srgbClr val="7030A0"/>
                </a:solidFill>
                <a:effectLst/>
                <a:latin typeface="Tahoma" pitchFamily="34" charset="0"/>
                <a:ea typeface="Times New Roman" pitchFamily="18" charset="0"/>
                <a:cs typeface="Tahoma" pitchFamily="34" charset="0"/>
              </a:rPr>
              <a:t> complete revolution of </a:t>
            </a:r>
            <a:r>
              <a:rPr kumimoji="0" lang="en-US" sz="2000" b="0" i="0" u="sng" strike="noStrike" cap="none" normalizeH="0" baseline="0" dirty="0" smtClean="0">
                <a:ln>
                  <a:noFill/>
                </a:ln>
                <a:solidFill>
                  <a:srgbClr val="7030A0"/>
                </a:solidFill>
                <a:effectLst/>
                <a:latin typeface="Tahoma" pitchFamily="34" charset="0"/>
                <a:ea typeface="Times New Roman" pitchFamily="18" charset="0"/>
                <a:cs typeface="Tahoma" pitchFamily="34" charset="0"/>
              </a:rPr>
              <a:t>crank shaft</a:t>
            </a:r>
            <a:r>
              <a:rPr kumimoji="0" lang="en-US" sz="2000" b="0" i="0" u="none" strike="noStrike" cap="none" normalizeH="0" baseline="0" dirty="0" smtClean="0">
                <a:ln>
                  <a:noFill/>
                </a:ln>
                <a:solidFill>
                  <a:srgbClr val="7030A0"/>
                </a:solidFill>
                <a:effectLst/>
                <a:latin typeface="Tahoma" pitchFamily="34" charset="0"/>
                <a:ea typeface="Times New Roman" pitchFamily="18" charset="0"/>
                <a:cs typeface="Tahoma" pitchFamily="34" charset="0"/>
              </a:rPr>
              <a:t>.</a:t>
            </a:r>
          </a:p>
          <a:p>
            <a:pPr marL="457200" marR="0" lvl="0" indent="-334963" algn="l" defTabSz="914400" rtl="0" eaLnBrk="0" fontAlgn="base" latinLnBrk="0" hangingPunct="0">
              <a:spcBef>
                <a:spcPct val="0"/>
              </a:spcBef>
              <a:spcAft>
                <a:spcPct val="0"/>
              </a:spcAft>
              <a:buClrTx/>
              <a:buSzTx/>
              <a:buFontTx/>
              <a:buChar char="•"/>
              <a:tabLst>
                <a:tab pos="228600" algn="l"/>
              </a:tabLst>
            </a:pPr>
            <a:endParaRPr kumimoji="0" lang="en-US" sz="1050" b="0" i="0" u="none" strike="noStrike" cap="none" normalizeH="0" baseline="0" dirty="0" smtClean="0">
              <a:ln>
                <a:noFill/>
              </a:ln>
              <a:solidFill>
                <a:schemeClr val="tx1"/>
              </a:solidFill>
              <a:effectLst/>
              <a:latin typeface="Arial" pitchFamily="34" charset="0"/>
            </a:endParaRPr>
          </a:p>
          <a:p>
            <a:pPr marL="457200" marR="0" lvl="0" indent="-334963" algn="l" defTabSz="914400" rtl="0" eaLnBrk="0" fontAlgn="base" latinLnBrk="0" hangingPunct="0">
              <a:spcBef>
                <a:spcPct val="0"/>
              </a:spcBef>
              <a:spcAft>
                <a:spcPct val="0"/>
              </a:spcAft>
              <a:buClrTx/>
              <a:buSzTx/>
              <a:buFontTx/>
              <a:buChar char="•"/>
              <a:tabLst>
                <a:tab pos="228600" algn="l"/>
              </a:tabLst>
            </a:pP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Two stroke cycle</a:t>
            </a:r>
            <a:r>
              <a:rPr kumimoji="0" lang="en-US" sz="2000"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 </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engines have </a:t>
            </a:r>
            <a:r>
              <a:rPr kumimoji="0" lang="en-US" sz="2000" b="0" i="0" u="sng" strike="noStrike" cap="none" normalizeH="0" baseline="0" dirty="0" smtClean="0">
                <a:ln>
                  <a:noFill/>
                </a:ln>
                <a:solidFill>
                  <a:srgbClr val="FF0000"/>
                </a:solidFill>
                <a:effectLst/>
                <a:latin typeface="Tahoma" pitchFamily="34" charset="0"/>
                <a:ea typeface="Times New Roman" pitchFamily="18" charset="0"/>
                <a:cs typeface="Tahoma" pitchFamily="34" charset="0"/>
              </a:rPr>
              <a:t>no valves.</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Suction of air or air-fuel mixture and exhaust of burnt gases takes place through the holes called </a:t>
            </a:r>
            <a:r>
              <a:rPr kumimoji="0" lang="en-US" sz="2000" b="0" i="0" u="sng" strike="noStrike" cap="none" normalizeH="0" baseline="0" dirty="0" smtClean="0">
                <a:ln>
                  <a:noFill/>
                </a:ln>
                <a:solidFill>
                  <a:srgbClr val="FF0000"/>
                </a:solidFill>
                <a:effectLst/>
                <a:latin typeface="Tahoma" pitchFamily="34" charset="0"/>
                <a:ea typeface="Times New Roman" pitchFamily="18" charset="0"/>
                <a:cs typeface="Tahoma" pitchFamily="34" charset="0"/>
              </a:rPr>
              <a:t>ports</a:t>
            </a: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in the cylinder.</a:t>
            </a:r>
          </a:p>
          <a:p>
            <a:pPr marL="457200" marR="0" lvl="0" indent="-334963" algn="l" defTabSz="914400" rtl="0" eaLnBrk="0" fontAlgn="base" latinLnBrk="0" hangingPunct="0">
              <a:spcBef>
                <a:spcPct val="0"/>
              </a:spcBef>
              <a:spcAft>
                <a:spcPct val="0"/>
              </a:spcAft>
              <a:buClrTx/>
              <a:buSzTx/>
              <a:buFontTx/>
              <a:buChar char="•"/>
              <a:tabLst>
                <a:tab pos="228600" algn="l"/>
              </a:tabLst>
            </a:pPr>
            <a:endPar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endParaRPr>
          </a:p>
          <a:p>
            <a:pPr marL="457200" marR="0" lvl="0" indent="-334963" algn="l" defTabSz="914400" rtl="0" eaLnBrk="0" fontAlgn="base" latinLnBrk="0" hangingPunct="0">
              <a:spcBef>
                <a:spcPct val="0"/>
              </a:spcBef>
              <a:spcAft>
                <a:spcPct val="0"/>
              </a:spcAft>
              <a:buClrTx/>
              <a:buSzTx/>
              <a:buFontTx/>
              <a:buChar char="•"/>
              <a:tabLst>
                <a:tab pos="228600" algn="l"/>
              </a:tabLst>
            </a:pPr>
            <a:endParaRPr kumimoji="0" lang="en-US" sz="1000" b="0" i="0" u="none" strike="noStrike" cap="none" normalizeH="0" baseline="0" dirty="0" smtClean="0">
              <a:ln>
                <a:noFill/>
              </a:ln>
              <a:solidFill>
                <a:schemeClr val="tx1"/>
              </a:solidFill>
              <a:effectLst/>
              <a:latin typeface="Arial" pitchFamily="34" charset="0"/>
            </a:endParaRPr>
          </a:p>
          <a:p>
            <a:pPr marL="457200" marR="0" lvl="0" indent="-334963" algn="l" defTabSz="914400" rtl="0" eaLnBrk="0" fontAlgn="base" latinLnBrk="0" hangingPunct="0">
              <a:spcBef>
                <a:spcPct val="0"/>
              </a:spcBef>
              <a:spcAft>
                <a:spcPct val="0"/>
              </a:spcAft>
              <a:buClrTx/>
              <a:buSzTx/>
              <a:buFontTx/>
              <a:buChar char="•"/>
              <a:tabLst>
                <a:tab pos="228600" algn="l"/>
              </a:tabLst>
            </a:pP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There are three ports viz. </a:t>
            </a:r>
          </a:p>
          <a:p>
            <a:pPr marL="457200" marR="0" lvl="0" indent="-334963" algn="l" defTabSz="914400" rtl="0" eaLnBrk="0" fontAlgn="base" latinLnBrk="0" hangingPunct="0">
              <a:spcBef>
                <a:spcPct val="0"/>
              </a:spcBef>
              <a:spcAft>
                <a:spcPct val="0"/>
              </a:spcAft>
              <a:buClrTx/>
              <a:buSzTx/>
              <a:tabLst>
                <a:tab pos="228600" algn="l"/>
              </a:tabLst>
            </a:pPr>
            <a:r>
              <a:rPr lang="en-US" sz="2000" dirty="0" smtClean="0">
                <a:solidFill>
                  <a:srgbClr val="007A37"/>
                </a:solidFill>
                <a:latin typeface="Tahoma" pitchFamily="34" charset="0"/>
                <a:ea typeface="Times New Roman" pitchFamily="18" charset="0"/>
                <a:cs typeface="Tahoma" pitchFamily="34" charset="0"/>
              </a:rPr>
              <a:t>			1. </a:t>
            </a:r>
            <a:r>
              <a:rPr kumimoji="0" lang="en-US" sz="2000" b="1" i="0" u="none" strike="noStrike" cap="none" normalizeH="0" baseline="0" dirty="0" smtClean="0">
                <a:ln>
                  <a:noFill/>
                </a:ln>
                <a:solidFill>
                  <a:srgbClr val="007A37"/>
                </a:solidFill>
                <a:effectLst/>
                <a:latin typeface="Tahoma" pitchFamily="34" charset="0"/>
                <a:ea typeface="Times New Roman" pitchFamily="18" charset="0"/>
                <a:cs typeface="Tahoma" pitchFamily="34" charset="0"/>
              </a:rPr>
              <a:t>suction/inlet port, </a:t>
            </a:r>
          </a:p>
          <a:p>
            <a:pPr marL="457200" marR="0" lvl="0" indent="-334963" algn="l" defTabSz="914400" rtl="0" eaLnBrk="0" fontAlgn="base" latinLnBrk="0" hangingPunct="0">
              <a:spcBef>
                <a:spcPct val="0"/>
              </a:spcBef>
              <a:spcAft>
                <a:spcPct val="0"/>
              </a:spcAft>
              <a:buClrTx/>
              <a:buSzTx/>
              <a:tabLst>
                <a:tab pos="228600" algn="l"/>
              </a:tabLst>
            </a:pP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t>
            </a:r>
            <a:r>
              <a:rPr kumimoji="0" lang="en-US" sz="2000" b="0" i="0" u="none" strike="noStrike" cap="none" normalizeH="0" baseline="0" dirty="0" smtClean="0">
                <a:ln>
                  <a:noFill/>
                </a:ln>
                <a:solidFill>
                  <a:schemeClr val="tx1">
                    <a:lumMod val="65000"/>
                    <a:lumOff val="35000"/>
                  </a:schemeClr>
                </a:solidFill>
                <a:effectLst/>
                <a:latin typeface="Tahoma" pitchFamily="34" charset="0"/>
                <a:ea typeface="Times New Roman" pitchFamily="18" charset="0"/>
                <a:cs typeface="Tahoma" pitchFamily="34" charset="0"/>
              </a:rPr>
              <a:t>2. </a:t>
            </a:r>
            <a:r>
              <a:rPr kumimoji="0" lang="en-US" sz="2000" b="1" i="0" u="none" strike="noStrike" cap="none" normalizeH="0" baseline="0" dirty="0" smtClean="0">
                <a:ln>
                  <a:noFill/>
                </a:ln>
                <a:solidFill>
                  <a:schemeClr val="tx1">
                    <a:lumMod val="65000"/>
                    <a:lumOff val="35000"/>
                  </a:schemeClr>
                </a:solidFill>
                <a:effectLst/>
                <a:latin typeface="Tahoma" pitchFamily="34" charset="0"/>
                <a:ea typeface="Times New Roman" pitchFamily="18" charset="0"/>
                <a:cs typeface="Tahoma" pitchFamily="34" charset="0"/>
              </a:rPr>
              <a:t>exhaust port </a:t>
            </a:r>
            <a:r>
              <a:rPr kumimoji="0" lang="en-US" sz="2000" b="0" i="0" u="none" strike="noStrike" cap="none" normalizeH="0" baseline="0" dirty="0" smtClean="0">
                <a:ln>
                  <a:noFill/>
                </a:ln>
                <a:solidFill>
                  <a:schemeClr val="tx1">
                    <a:lumMod val="65000"/>
                    <a:lumOff val="35000"/>
                  </a:schemeClr>
                </a:solidFill>
                <a:effectLst/>
                <a:latin typeface="Tahoma" pitchFamily="34" charset="0"/>
                <a:ea typeface="Times New Roman" pitchFamily="18" charset="0"/>
                <a:cs typeface="Tahoma" pitchFamily="34" charset="0"/>
              </a:rPr>
              <a:t>and 	</a:t>
            </a:r>
          </a:p>
          <a:p>
            <a:pPr marL="457200" marR="0" lvl="0" indent="-334963" algn="l" defTabSz="914400" rtl="0" eaLnBrk="0" fontAlgn="base" latinLnBrk="0" hangingPunct="0">
              <a:spcBef>
                <a:spcPct val="0"/>
              </a:spcBef>
              <a:spcAft>
                <a:spcPct val="0"/>
              </a:spcAft>
              <a:buClrTx/>
              <a:buSzTx/>
              <a:tabLst>
                <a:tab pos="228600" algn="l"/>
              </a:tabLst>
            </a:pPr>
            <a:r>
              <a:rPr kumimoji="0" lang="en-US" sz="2000" b="1" i="0" u="none" strike="noStrike" cap="none" normalizeH="0" baseline="0" dirty="0" smtClean="0">
                <a:ln>
                  <a:noFill/>
                </a:ln>
                <a:solidFill>
                  <a:srgbClr val="7030A0"/>
                </a:solidFill>
                <a:effectLst/>
                <a:latin typeface="Tahoma" pitchFamily="34" charset="0"/>
                <a:ea typeface="Times New Roman" pitchFamily="18" charset="0"/>
                <a:cs typeface="Tahoma" pitchFamily="34" charset="0"/>
              </a:rPr>
              <a:t>			</a:t>
            </a:r>
            <a:r>
              <a:rPr kumimoji="0" lang="en-US" sz="2000" b="1" i="0" u="none" strike="noStrike" cap="none" normalizeH="0" baseline="0" dirty="0" smtClean="0">
                <a:ln>
                  <a:noFill/>
                </a:ln>
                <a:solidFill>
                  <a:schemeClr val="accent6">
                    <a:lumMod val="75000"/>
                  </a:schemeClr>
                </a:solidFill>
                <a:effectLst/>
                <a:latin typeface="Tahoma" pitchFamily="34" charset="0"/>
                <a:ea typeface="Times New Roman" pitchFamily="18" charset="0"/>
                <a:cs typeface="Tahoma" pitchFamily="34" charset="0"/>
              </a:rPr>
              <a:t>3. transfer port. </a:t>
            </a:r>
          </a:p>
          <a:p>
            <a:pPr marL="457200" marR="0" lvl="0" indent="-334963" algn="l" defTabSz="914400" rtl="0" eaLnBrk="0" fontAlgn="base" latinLnBrk="0" hangingPunct="0">
              <a:spcBef>
                <a:spcPct val="0"/>
              </a:spcBef>
              <a:spcAft>
                <a:spcPct val="0"/>
              </a:spcAft>
              <a:buClrTx/>
              <a:buSzTx/>
              <a:tabLst>
                <a:tab pos="228600" algn="l"/>
              </a:tabLst>
            </a:pPr>
            <a:endParaRPr kumimoji="0" lang="en-US" sz="2000" b="1" i="0" u="none" strike="noStrike" cap="none" normalizeH="0" baseline="0" dirty="0" smtClean="0">
              <a:ln>
                <a:noFill/>
              </a:ln>
              <a:solidFill>
                <a:srgbClr val="0000FF"/>
              </a:solidFill>
              <a:effectLst/>
              <a:latin typeface="Tahoma" pitchFamily="34" charset="0"/>
              <a:ea typeface="Times New Roman" pitchFamily="18" charset="0"/>
              <a:cs typeface="Tahoma" pitchFamily="34" charset="0"/>
            </a:endParaRPr>
          </a:p>
          <a:p>
            <a:pPr marL="457200" marR="0" lvl="0" indent="-334963" algn="l" defTabSz="914400" rtl="0" eaLnBrk="0" fontAlgn="base" latinLnBrk="0" hangingPunct="0">
              <a:spcBef>
                <a:spcPct val="0"/>
              </a:spcBef>
              <a:spcAft>
                <a:spcPct val="0"/>
              </a:spcAft>
              <a:buClrTx/>
              <a:buSzTx/>
              <a:buFontTx/>
              <a:buChar char="•"/>
              <a:tabLst>
                <a:tab pos="228600" algn="l"/>
              </a:tabLst>
            </a:pPr>
            <a:r>
              <a:rPr kumimoji="0" lang="en-US" sz="2000"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The exhaust port and transfer port are opposite to each other and the suction port is below the exhaust port (Fig. 4.2)</a:t>
            </a:r>
          </a:p>
          <a:p>
            <a:pPr marL="457200" marR="0" lvl="0" indent="-334963" algn="l" defTabSz="914400" rtl="0" eaLnBrk="0" fontAlgn="base" latinLnBrk="0" hangingPunct="0">
              <a:lnSpc>
                <a:spcPct val="150000"/>
              </a:lnSpc>
              <a:spcBef>
                <a:spcPct val="0"/>
              </a:spcBef>
              <a:spcAft>
                <a:spcPct val="0"/>
              </a:spcAft>
              <a:buClrTx/>
              <a:buSzTx/>
              <a:buFontTx/>
              <a:buChar char="•"/>
              <a:tabLst>
                <a:tab pos="228600" algn="l"/>
              </a:tabLst>
            </a:pPr>
            <a:endParaRPr kumimoji="0" lang="en-US" sz="11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914400"/>
            <a:ext cx="8458200" cy="3539430"/>
          </a:xfrm>
          <a:prstGeom prst="rect">
            <a:avLst/>
          </a:prstGeom>
        </p:spPr>
        <p:txBody>
          <a:bodyPr wrap="square">
            <a:spAutoFit/>
          </a:bodyPr>
          <a:lstStyle/>
          <a:p>
            <a:pPr algn="ctr"/>
            <a:r>
              <a:rPr lang="en-US" sz="3200" b="1" dirty="0" smtClean="0">
                <a:solidFill>
                  <a:srgbClr val="007A37"/>
                </a:solidFill>
                <a:latin typeface="Tahoma" pitchFamily="34" charset="0"/>
                <a:ea typeface="Times New Roman" pitchFamily="18" charset="0"/>
                <a:cs typeface="Tahoma" pitchFamily="34" charset="0"/>
              </a:rPr>
              <a:t>As the </a:t>
            </a:r>
            <a:r>
              <a:rPr lang="en-US" sz="3200" b="1" dirty="0" smtClean="0">
                <a:solidFill>
                  <a:srgbClr val="7030A0"/>
                </a:solidFill>
                <a:latin typeface="Tahoma" pitchFamily="34" charset="0"/>
                <a:ea typeface="Times New Roman" pitchFamily="18" charset="0"/>
                <a:cs typeface="Tahoma" pitchFamily="34" charset="0"/>
              </a:rPr>
              <a:t>two stroke diesel engines </a:t>
            </a:r>
            <a:r>
              <a:rPr lang="en-US" sz="3200" b="1" dirty="0" smtClean="0">
                <a:solidFill>
                  <a:srgbClr val="007A37"/>
                </a:solidFill>
                <a:latin typeface="Tahoma" pitchFamily="34" charset="0"/>
                <a:ea typeface="Times New Roman" pitchFamily="18" charset="0"/>
                <a:cs typeface="Tahoma" pitchFamily="34" charset="0"/>
              </a:rPr>
              <a:t>are now  </a:t>
            </a:r>
            <a:r>
              <a:rPr lang="en-US" sz="3200" b="1" dirty="0" smtClean="0">
                <a:solidFill>
                  <a:srgbClr val="7030A0"/>
                </a:solidFill>
                <a:latin typeface="Tahoma" pitchFamily="34" charset="0"/>
                <a:ea typeface="Times New Roman" pitchFamily="18" charset="0"/>
                <a:cs typeface="Tahoma" pitchFamily="34" charset="0"/>
              </a:rPr>
              <a:t>not in use </a:t>
            </a:r>
          </a:p>
          <a:p>
            <a:pPr algn="ctr"/>
            <a:endParaRPr lang="en-US" sz="3200" b="1" dirty="0" smtClean="0">
              <a:solidFill>
                <a:srgbClr val="7030A0"/>
              </a:solidFill>
              <a:latin typeface="Tahoma" pitchFamily="34" charset="0"/>
              <a:ea typeface="Times New Roman" pitchFamily="18" charset="0"/>
              <a:cs typeface="Tahoma" pitchFamily="34" charset="0"/>
            </a:endParaRPr>
          </a:p>
          <a:p>
            <a:pPr algn="ctr"/>
            <a:r>
              <a:rPr lang="en-US" sz="3200" b="1" dirty="0" smtClean="0">
                <a:solidFill>
                  <a:srgbClr val="007A37"/>
                </a:solidFill>
                <a:latin typeface="Tahoma" pitchFamily="34" charset="0"/>
                <a:ea typeface="Times New Roman" pitchFamily="18" charset="0"/>
                <a:cs typeface="Tahoma" pitchFamily="34" charset="0"/>
              </a:rPr>
              <a:t>therefore, </a:t>
            </a:r>
          </a:p>
          <a:p>
            <a:pPr algn="ctr"/>
            <a:endParaRPr lang="en-US" sz="3200" b="1" dirty="0" smtClean="0">
              <a:solidFill>
                <a:srgbClr val="007A37"/>
              </a:solidFill>
              <a:latin typeface="Tahoma" pitchFamily="34" charset="0"/>
              <a:ea typeface="Times New Roman" pitchFamily="18" charset="0"/>
              <a:cs typeface="Tahoma" pitchFamily="34" charset="0"/>
            </a:endParaRPr>
          </a:p>
          <a:p>
            <a:pPr algn="ctr"/>
            <a:r>
              <a:rPr lang="en-US" sz="3200" b="1" dirty="0" smtClean="0">
                <a:solidFill>
                  <a:srgbClr val="007A37"/>
                </a:solidFill>
                <a:latin typeface="Tahoma" pitchFamily="34" charset="0"/>
                <a:ea typeface="Times New Roman" pitchFamily="18" charset="0"/>
                <a:cs typeface="Tahoma" pitchFamily="34" charset="0"/>
              </a:rPr>
              <a:t>only </a:t>
            </a:r>
            <a:r>
              <a:rPr lang="en-US" sz="3200" b="1" dirty="0" smtClean="0">
                <a:solidFill>
                  <a:srgbClr val="C00000"/>
                </a:solidFill>
                <a:latin typeface="Tahoma" pitchFamily="34" charset="0"/>
                <a:ea typeface="Times New Roman" pitchFamily="18" charset="0"/>
                <a:cs typeface="Tahoma" pitchFamily="34" charset="0"/>
              </a:rPr>
              <a:t>two stroke petrol engine </a:t>
            </a:r>
            <a:r>
              <a:rPr lang="en-US" sz="3200" b="1" dirty="0" smtClean="0">
                <a:solidFill>
                  <a:srgbClr val="007A37"/>
                </a:solidFill>
                <a:latin typeface="Tahoma" pitchFamily="34" charset="0"/>
                <a:ea typeface="Times New Roman" pitchFamily="18" charset="0"/>
                <a:cs typeface="Tahoma" pitchFamily="34" charset="0"/>
              </a:rPr>
              <a:t>is described.</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152400" y="1295400"/>
            <a:ext cx="8686800" cy="3505200"/>
          </a:xfrm>
          <a:prstGeom prst="rect">
            <a:avLst/>
          </a:prstGeom>
          <a:noFill/>
          <a:ln w="9525">
            <a:noFill/>
            <a:miter lim="800000"/>
            <a:headEnd/>
            <a:tailEnd/>
          </a:ln>
          <a:effectLst/>
        </p:spPr>
      </p:pic>
      <p:sp>
        <p:nvSpPr>
          <p:cNvPr id="3" name="Rectangle 2"/>
          <p:cNvSpPr/>
          <p:nvPr/>
        </p:nvSpPr>
        <p:spPr>
          <a:xfrm>
            <a:off x="1828800" y="5181600"/>
            <a:ext cx="6553200" cy="369332"/>
          </a:xfrm>
          <a:prstGeom prst="rect">
            <a:avLst/>
          </a:prstGeom>
        </p:spPr>
        <p:txBody>
          <a:bodyPr wrap="square">
            <a:spAutoFit/>
          </a:bodyPr>
          <a:lstStyle/>
          <a:p>
            <a:pPr lvl="0" indent="457200" fontAlgn="base">
              <a:spcBef>
                <a:spcPct val="0"/>
              </a:spcBef>
              <a:spcAft>
                <a:spcPct val="0"/>
              </a:spcAft>
              <a:tabLst>
                <a:tab pos="228600" algn="l"/>
              </a:tabLst>
            </a:pPr>
            <a:r>
              <a:rPr lang="en-US" b="1" dirty="0" smtClean="0">
                <a:solidFill>
                  <a:srgbClr val="7030A0"/>
                </a:solidFill>
                <a:latin typeface="Tahoma" pitchFamily="34" charset="0"/>
                <a:ea typeface="Times New Roman" pitchFamily="18" charset="0"/>
                <a:cs typeface="Tahoma" pitchFamily="34" charset="0"/>
              </a:rPr>
              <a:t>Fig. Working of two stroke cycle engine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438400" y="914400"/>
            <a:ext cx="6553200" cy="2585323"/>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algn="just" eaLnBrk="0" fontAlgn="base" hangingPunct="0">
              <a:spcBef>
                <a:spcPct val="0"/>
              </a:spcBef>
              <a:spcAft>
                <a:spcPct val="0"/>
              </a:spcAft>
              <a:buFontTx/>
              <a:buChar char="•"/>
              <a:tabLst>
                <a:tab pos="285750" algn="l"/>
              </a:tabLst>
            </a:pPr>
            <a:r>
              <a:rPr kumimoji="0" lang="en-US" b="1"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During this stroke the piston moves up</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in the cylinder, and it </a:t>
            </a:r>
            <a:r>
              <a:rPr kumimoji="0" lang="en-US" b="1" i="0" u="none" strike="noStrike" cap="none" normalizeH="0" baseline="0" dirty="0" smtClean="0">
                <a:ln>
                  <a:noFill/>
                </a:ln>
                <a:solidFill>
                  <a:srgbClr val="11938D"/>
                </a:solidFill>
                <a:effectLst/>
                <a:latin typeface="Tahoma" pitchFamily="34" charset="0"/>
                <a:ea typeface="Times New Roman" pitchFamily="18" charset="0"/>
                <a:cs typeface="Tahoma" pitchFamily="34" charset="0"/>
              </a:rPr>
              <a:t>covers exhaust port and transfer port</a:t>
            </a:r>
            <a:r>
              <a:rPr kumimoji="0" lang="en-US" b="1" i="0" u="none" strike="noStrike" cap="none" normalizeH="0" baseline="0" dirty="0" smtClean="0">
                <a:ln>
                  <a:noFill/>
                </a:ln>
                <a:solidFill>
                  <a:srgbClr val="7030A0"/>
                </a:solidFill>
                <a:effectLst/>
                <a:latin typeface="Tahoma" pitchFamily="34" charset="0"/>
                <a:ea typeface="Times New Roman" pitchFamily="18" charset="0"/>
                <a:cs typeface="Tahoma" pitchFamily="34" charset="0"/>
              </a:rPr>
              <a:t>.</a:t>
            </a:r>
            <a:r>
              <a:rPr kumimoji="0" lang="en-US" b="1"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This traps the air-fuel mixture in the cylinder.</a:t>
            </a:r>
          </a:p>
          <a:p>
            <a:pPr marL="0" marR="0" lvl="0" indent="0" algn="just" defTabSz="914400" rtl="0" eaLnBrk="0" fontAlgn="base" latinLnBrk="0" hangingPunct="0">
              <a:spcBef>
                <a:spcPct val="0"/>
              </a:spcBef>
              <a:spcAft>
                <a:spcPct val="0"/>
              </a:spcAft>
              <a:buClrTx/>
              <a:buSzTx/>
              <a:buFontTx/>
              <a:buChar char="•"/>
              <a:tabLst>
                <a:tab pos="285750" algn="l"/>
              </a:tabLst>
            </a:pPr>
            <a:endParaRPr kumimoji="0" lang="en-US"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spcBef>
                <a:spcPct val="0"/>
              </a:spcBef>
              <a:spcAft>
                <a:spcPct val="0"/>
              </a:spcAft>
              <a:buClrTx/>
              <a:buSzTx/>
              <a:buFontTx/>
              <a:buChar char="•"/>
              <a:tabLst>
                <a:tab pos="285750" algn="l"/>
              </a:tabLst>
            </a:pPr>
            <a:r>
              <a:rPr kumimoji="0" lang="en-US" b="1"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Further upward movement of the piston</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compresses this air-fuel mixture.</a:t>
            </a:r>
          </a:p>
          <a:p>
            <a:pPr marL="0" marR="0" lvl="0" indent="0" algn="just" defTabSz="914400" rtl="0" eaLnBrk="0" fontAlgn="base" latinLnBrk="0" hangingPunct="0">
              <a:spcBef>
                <a:spcPct val="0"/>
              </a:spcBef>
              <a:spcAft>
                <a:spcPct val="0"/>
              </a:spcAft>
              <a:buClrTx/>
              <a:buSzTx/>
              <a:buFontTx/>
              <a:buChar char="•"/>
              <a:tabLst>
                <a:tab pos="285750" algn="l"/>
              </a:tabLst>
            </a:pPr>
            <a:endParaRPr kumimoji="0" lang="en-US"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spcBef>
                <a:spcPct val="0"/>
              </a:spcBef>
              <a:spcAft>
                <a:spcPct val="0"/>
              </a:spcAft>
              <a:buClrTx/>
              <a:buSzTx/>
              <a:buFontTx/>
              <a:buChar char="•"/>
              <a:tabLst>
                <a:tab pos="285750" algn="l"/>
              </a:tabLst>
            </a:pPr>
            <a:r>
              <a:rPr kumimoji="0" lang="en-US" b="1" i="1" u="none" strike="noStrike" cap="none" normalizeH="0" baseline="0" dirty="0" smtClean="0">
                <a:ln>
                  <a:noFill/>
                </a:ln>
                <a:solidFill>
                  <a:srgbClr val="C00000"/>
                </a:solidFill>
                <a:effectLst/>
                <a:latin typeface="Tahoma" pitchFamily="34" charset="0"/>
                <a:ea typeface="Times New Roman" pitchFamily="18" charset="0"/>
                <a:cs typeface="Tahoma" pitchFamily="34" charset="0"/>
              </a:rPr>
              <a:t>The compression ratio for petrol engine varies from </a:t>
            </a:r>
            <a:r>
              <a:rPr kumimoji="0" lang="en-US" b="1" i="1" u="none" strike="noStrike" cap="none" normalizeH="0" baseline="0" dirty="0" smtClean="0">
                <a:ln>
                  <a:noFill/>
                </a:ln>
                <a:solidFill>
                  <a:srgbClr val="C00000"/>
                </a:solidFill>
                <a:effectLst/>
                <a:latin typeface="Tahoma" pitchFamily="34" charset="0"/>
                <a:ea typeface="Times New Roman" pitchFamily="18" charset="0"/>
                <a:cs typeface="Tahoma" pitchFamily="34" charset="0"/>
              </a:rPr>
              <a:t>5:1 </a:t>
            </a:r>
            <a:r>
              <a:rPr kumimoji="0" lang="en-US" b="1" i="1" u="none" strike="noStrike" cap="none" normalizeH="0" baseline="0" dirty="0" smtClean="0">
                <a:ln>
                  <a:noFill/>
                </a:ln>
                <a:solidFill>
                  <a:srgbClr val="C00000"/>
                </a:solidFill>
                <a:effectLst/>
                <a:latin typeface="Tahoma" pitchFamily="34" charset="0"/>
                <a:ea typeface="Times New Roman" pitchFamily="18" charset="0"/>
                <a:cs typeface="Tahoma" pitchFamily="34" charset="0"/>
              </a:rPr>
              <a:t>to 8:1</a:t>
            </a:r>
          </a:p>
        </p:txBody>
      </p:sp>
      <p:sp>
        <p:nvSpPr>
          <p:cNvPr id="4" name="Rectangle 3"/>
          <p:cNvSpPr/>
          <p:nvPr/>
        </p:nvSpPr>
        <p:spPr>
          <a:xfrm>
            <a:off x="2286000" y="3733800"/>
            <a:ext cx="6629400" cy="216982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lvl="0" algn="just" eaLnBrk="0" fontAlgn="base" hangingPunct="0">
              <a:lnSpc>
                <a:spcPct val="150000"/>
              </a:lnSpc>
              <a:spcBef>
                <a:spcPct val="0"/>
              </a:spcBef>
              <a:spcAft>
                <a:spcPct val="0"/>
              </a:spcAft>
              <a:buFontTx/>
              <a:buChar char="•"/>
              <a:tabLst>
                <a:tab pos="285750" algn="l"/>
              </a:tabLst>
            </a:pPr>
            <a:r>
              <a:rPr lang="en-US" b="1" dirty="0" smtClean="0">
                <a:solidFill>
                  <a:srgbClr val="007A37"/>
                </a:solidFill>
                <a:latin typeface="Tahoma" pitchFamily="34" charset="0"/>
                <a:ea typeface="Times New Roman" pitchFamily="18" charset="0"/>
                <a:cs typeface="Tahoma" pitchFamily="34" charset="0"/>
              </a:rPr>
              <a:t>Further upward movement of the piston</a:t>
            </a:r>
            <a:r>
              <a:rPr lang="en-US" dirty="0" smtClean="0">
                <a:solidFill>
                  <a:srgbClr val="007A37"/>
                </a:solidFill>
                <a:latin typeface="Tahoma" pitchFamily="34" charset="0"/>
                <a:ea typeface="Times New Roman" pitchFamily="18" charset="0"/>
                <a:cs typeface="Tahoma" pitchFamily="34" charset="0"/>
              </a:rPr>
              <a:t> </a:t>
            </a:r>
            <a:r>
              <a:rPr lang="en-US" dirty="0" smtClean="0">
                <a:solidFill>
                  <a:srgbClr val="0000FF"/>
                </a:solidFill>
                <a:latin typeface="Tahoma" pitchFamily="34" charset="0"/>
                <a:ea typeface="Times New Roman" pitchFamily="18" charset="0"/>
                <a:cs typeface="Tahoma" pitchFamily="34" charset="0"/>
              </a:rPr>
              <a:t>uncovers a third (suction) port and fresh charge is drawn in the airtight crankcase through carburetor. </a:t>
            </a:r>
            <a:endParaRPr lang="en-US" dirty="0" smtClean="0">
              <a:latin typeface="Arial" pitchFamily="34" charset="0"/>
            </a:endParaRPr>
          </a:p>
          <a:p>
            <a:pPr lvl="0" algn="just" eaLnBrk="0" fontAlgn="base" hangingPunct="0">
              <a:lnSpc>
                <a:spcPct val="150000"/>
              </a:lnSpc>
              <a:spcBef>
                <a:spcPct val="0"/>
              </a:spcBef>
              <a:spcAft>
                <a:spcPct val="0"/>
              </a:spcAft>
              <a:buFontTx/>
              <a:buChar char="•"/>
              <a:tabLst>
                <a:tab pos="285750" algn="l"/>
              </a:tabLst>
            </a:pPr>
            <a:r>
              <a:rPr lang="en-US" dirty="0" smtClean="0">
                <a:solidFill>
                  <a:srgbClr val="0000FF"/>
                </a:solidFill>
                <a:latin typeface="Tahoma" pitchFamily="34" charset="0"/>
                <a:ea typeface="Times New Roman" pitchFamily="18" charset="0"/>
                <a:cs typeface="Tahoma" pitchFamily="34" charset="0"/>
              </a:rPr>
              <a:t>Just before the end of this stroke, spark plug produces the spark and fuel is ignited in the cylinder. </a:t>
            </a:r>
            <a:endParaRPr lang="en-US" dirty="0" smtClean="0">
              <a:latin typeface="Arial" pitchFamily="34" charset="0"/>
            </a:endParaRPr>
          </a:p>
        </p:txBody>
      </p:sp>
      <p:sp>
        <p:nvSpPr>
          <p:cNvPr id="29" name="Rectangle 28"/>
          <p:cNvSpPr/>
          <p:nvPr/>
        </p:nvSpPr>
        <p:spPr>
          <a:xfrm flipH="1">
            <a:off x="1095965" y="3810000"/>
            <a:ext cx="65705" cy="52565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0" name="Rectangle 29"/>
          <p:cNvSpPr/>
          <p:nvPr/>
        </p:nvSpPr>
        <p:spPr>
          <a:xfrm>
            <a:off x="892532" y="4089508"/>
            <a:ext cx="941987" cy="78262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1" name="Flowchart: Connector 30"/>
          <p:cNvSpPr/>
          <p:nvPr/>
        </p:nvSpPr>
        <p:spPr>
          <a:xfrm>
            <a:off x="1347215" y="4496066"/>
            <a:ext cx="134570" cy="111803"/>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2" name="Rounded Rectangle 31"/>
          <p:cNvSpPr/>
          <p:nvPr/>
        </p:nvSpPr>
        <p:spPr>
          <a:xfrm rot="5400000" flipH="1">
            <a:off x="600611" y="4525353"/>
            <a:ext cx="111804" cy="469947"/>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33" name="Picture 2"/>
          <p:cNvPicPr>
            <a:picLocks noChangeAspect="1" noChangeArrowheads="1"/>
          </p:cNvPicPr>
          <p:nvPr/>
        </p:nvPicPr>
        <p:blipFill>
          <a:blip r:embed="rId2"/>
          <a:srcRect/>
          <a:stretch>
            <a:fillRect/>
          </a:stretch>
        </p:blipFill>
        <p:spPr bwMode="auto">
          <a:xfrm>
            <a:off x="690678" y="5375243"/>
            <a:ext cx="1366722" cy="952992"/>
          </a:xfrm>
          <a:prstGeom prst="rect">
            <a:avLst/>
          </a:prstGeom>
          <a:noFill/>
          <a:ln w="9525">
            <a:noFill/>
            <a:miter lim="800000"/>
            <a:headEnd/>
            <a:tailEnd/>
          </a:ln>
          <a:effectLst/>
        </p:spPr>
      </p:pic>
      <p:sp>
        <p:nvSpPr>
          <p:cNvPr id="34" name="Rectangle 33"/>
          <p:cNvSpPr/>
          <p:nvPr/>
        </p:nvSpPr>
        <p:spPr>
          <a:xfrm rot="837152">
            <a:off x="1204168" y="4579916"/>
            <a:ext cx="113369" cy="104508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5" name="Flowchart: Direct Access Storage 34"/>
          <p:cNvSpPr/>
          <p:nvPr/>
        </p:nvSpPr>
        <p:spPr>
          <a:xfrm rot="2642835">
            <a:off x="1009492" y="5635017"/>
            <a:ext cx="506213" cy="128037"/>
          </a:xfrm>
          <a:prstGeom prst="flowChartMagneticDrum">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36" name="Straight Connector 35"/>
          <p:cNvCxnSpPr/>
          <p:nvPr/>
        </p:nvCxnSpPr>
        <p:spPr>
          <a:xfrm rot="5400000">
            <a:off x="1191651" y="4732256"/>
            <a:ext cx="1285735" cy="1402"/>
          </a:xfrm>
          <a:prstGeom prst="line">
            <a:avLst/>
          </a:prstGeom>
        </p:spPr>
        <p:style>
          <a:lnRef idx="2">
            <a:schemeClr val="accent2"/>
          </a:lnRef>
          <a:fillRef idx="0">
            <a:schemeClr val="accent2"/>
          </a:fillRef>
          <a:effectRef idx="1">
            <a:schemeClr val="accent2"/>
          </a:effectRef>
          <a:fontRef idx="minor">
            <a:schemeClr val="tx1"/>
          </a:fontRef>
        </p:style>
      </p:cxnSp>
      <p:cxnSp>
        <p:nvCxnSpPr>
          <p:cNvPr id="37" name="Straight Connector 36"/>
          <p:cNvCxnSpPr/>
          <p:nvPr/>
        </p:nvCxnSpPr>
        <p:spPr>
          <a:xfrm rot="5400000">
            <a:off x="696877" y="5179469"/>
            <a:ext cx="391311" cy="1402"/>
          </a:xfrm>
          <a:prstGeom prst="line">
            <a:avLst/>
          </a:prstGeom>
        </p:spPr>
        <p:style>
          <a:lnRef idx="2">
            <a:schemeClr val="accent2"/>
          </a:lnRef>
          <a:fillRef idx="0">
            <a:schemeClr val="accent2"/>
          </a:fillRef>
          <a:effectRef idx="1">
            <a:schemeClr val="accent2"/>
          </a:effectRef>
          <a:fontRef idx="minor">
            <a:schemeClr val="tx1"/>
          </a:fontRef>
        </p:style>
      </p:cxnSp>
      <p:cxnSp>
        <p:nvCxnSpPr>
          <p:cNvPr id="38" name="Straight Connector 37"/>
          <p:cNvCxnSpPr/>
          <p:nvPr/>
        </p:nvCxnSpPr>
        <p:spPr>
          <a:xfrm rot="10800000">
            <a:off x="690678" y="4694274"/>
            <a:ext cx="201854" cy="1165"/>
          </a:xfrm>
          <a:prstGeom prst="line">
            <a:avLst/>
          </a:prstGeom>
        </p:spPr>
        <p:style>
          <a:lnRef idx="2">
            <a:schemeClr val="accent2"/>
          </a:lnRef>
          <a:fillRef idx="0">
            <a:schemeClr val="accent2"/>
          </a:fillRef>
          <a:effectRef idx="1">
            <a:schemeClr val="accent2"/>
          </a:effectRef>
          <a:fontRef idx="minor">
            <a:schemeClr val="tx1"/>
          </a:fontRef>
        </p:style>
      </p:cxnSp>
      <p:cxnSp>
        <p:nvCxnSpPr>
          <p:cNvPr id="39" name="Straight Connector 38"/>
          <p:cNvCxnSpPr/>
          <p:nvPr/>
        </p:nvCxnSpPr>
        <p:spPr>
          <a:xfrm rot="10800000">
            <a:off x="690678" y="4807764"/>
            <a:ext cx="201854" cy="1165"/>
          </a:xfrm>
          <a:prstGeom prst="line">
            <a:avLst/>
          </a:prstGeom>
        </p:spPr>
        <p:style>
          <a:lnRef idx="2">
            <a:schemeClr val="accent2"/>
          </a:lnRef>
          <a:fillRef idx="0">
            <a:schemeClr val="accent2"/>
          </a:fillRef>
          <a:effectRef idx="1">
            <a:schemeClr val="accent2"/>
          </a:effectRef>
          <a:fontRef idx="minor">
            <a:schemeClr val="tx1"/>
          </a:fontRef>
        </p:style>
      </p:cxnSp>
      <p:cxnSp>
        <p:nvCxnSpPr>
          <p:cNvPr id="40" name="Straight Connector 39"/>
          <p:cNvCxnSpPr/>
          <p:nvPr/>
        </p:nvCxnSpPr>
        <p:spPr>
          <a:xfrm rot="10800000">
            <a:off x="690678" y="4872129"/>
            <a:ext cx="201854" cy="1165"/>
          </a:xfrm>
          <a:prstGeom prst="line">
            <a:avLst/>
          </a:prstGeom>
        </p:spPr>
        <p:style>
          <a:lnRef idx="2">
            <a:schemeClr val="accent2"/>
          </a:lnRef>
          <a:fillRef idx="0">
            <a:schemeClr val="accent2"/>
          </a:fillRef>
          <a:effectRef idx="1">
            <a:schemeClr val="accent2"/>
          </a:effectRef>
          <a:fontRef idx="minor">
            <a:schemeClr val="tx1"/>
          </a:fontRef>
        </p:style>
      </p:cxnSp>
      <p:cxnSp>
        <p:nvCxnSpPr>
          <p:cNvPr id="41" name="Straight Connector 40"/>
          <p:cNvCxnSpPr/>
          <p:nvPr/>
        </p:nvCxnSpPr>
        <p:spPr>
          <a:xfrm rot="10800000">
            <a:off x="690678" y="4983932"/>
            <a:ext cx="201854" cy="1165"/>
          </a:xfrm>
          <a:prstGeom prst="line">
            <a:avLst/>
          </a:prstGeom>
        </p:spPr>
        <p:style>
          <a:lnRef idx="2">
            <a:schemeClr val="accent2"/>
          </a:lnRef>
          <a:fillRef idx="0">
            <a:schemeClr val="accent2"/>
          </a:fillRef>
          <a:effectRef idx="1">
            <a:schemeClr val="accent2"/>
          </a:effectRef>
          <a:fontRef idx="minor">
            <a:schemeClr val="tx1"/>
          </a:fontRef>
        </p:style>
      </p:cxnSp>
      <p:cxnSp>
        <p:nvCxnSpPr>
          <p:cNvPr id="42" name="Straight Connector 41"/>
          <p:cNvCxnSpPr/>
          <p:nvPr/>
        </p:nvCxnSpPr>
        <p:spPr>
          <a:xfrm>
            <a:off x="892532" y="4259580"/>
            <a:ext cx="941987" cy="1165"/>
          </a:xfrm>
          <a:prstGeom prst="line">
            <a:avLst/>
          </a:prstGeom>
        </p:spPr>
        <p:style>
          <a:lnRef idx="2">
            <a:schemeClr val="accent2"/>
          </a:lnRef>
          <a:fillRef idx="0">
            <a:schemeClr val="accent2"/>
          </a:fillRef>
          <a:effectRef idx="1">
            <a:schemeClr val="accent2"/>
          </a:effectRef>
          <a:fontRef idx="minor">
            <a:schemeClr val="tx1"/>
          </a:fontRef>
        </p:style>
      </p:cxnSp>
      <p:sp>
        <p:nvSpPr>
          <p:cNvPr id="43" name="Down Arrow 42"/>
          <p:cNvSpPr/>
          <p:nvPr/>
        </p:nvSpPr>
        <p:spPr>
          <a:xfrm rot="10800000">
            <a:off x="1565379" y="4343400"/>
            <a:ext cx="134570" cy="279508"/>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cxnSp>
        <p:nvCxnSpPr>
          <p:cNvPr id="44" name="Curved Connector 43"/>
          <p:cNvCxnSpPr/>
          <p:nvPr/>
        </p:nvCxnSpPr>
        <p:spPr>
          <a:xfrm>
            <a:off x="152400" y="4872129"/>
            <a:ext cx="538278" cy="55902"/>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Curved Connector 44"/>
          <p:cNvCxnSpPr/>
          <p:nvPr/>
        </p:nvCxnSpPr>
        <p:spPr>
          <a:xfrm rot="16200000" flipH="1">
            <a:off x="851664" y="4973633"/>
            <a:ext cx="279508" cy="201854"/>
          </a:xfrm>
          <a:prstGeom prst="curvedConnector3">
            <a:avLst>
              <a:gd name="adj1" fmla="val 8788"/>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6" name="Curved Connector 45"/>
          <p:cNvCxnSpPr/>
          <p:nvPr/>
        </p:nvCxnSpPr>
        <p:spPr>
          <a:xfrm rot="16200000" flipH="1">
            <a:off x="786421" y="5649058"/>
            <a:ext cx="279508" cy="67285"/>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1893648" y="4704424"/>
            <a:ext cx="75440" cy="76059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8" name="Rounded Rectangle 47"/>
          <p:cNvSpPr/>
          <p:nvPr/>
        </p:nvSpPr>
        <p:spPr>
          <a:xfrm rot="5400000" flipH="1">
            <a:off x="1761286" y="4659399"/>
            <a:ext cx="111803" cy="201854"/>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9" name="Rounded Rectangle 48"/>
          <p:cNvSpPr/>
          <p:nvPr/>
        </p:nvSpPr>
        <p:spPr>
          <a:xfrm rot="5400000" flipH="1">
            <a:off x="1806568" y="5324525"/>
            <a:ext cx="55902" cy="269139"/>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50" name="Straight Connector 49"/>
          <p:cNvCxnSpPr>
            <a:stCxn id="48" idx="3"/>
          </p:cNvCxnSpPr>
          <p:nvPr/>
        </p:nvCxnSpPr>
        <p:spPr>
          <a:xfrm rot="5400000" flipH="1" flipV="1">
            <a:off x="1834071" y="4686964"/>
            <a:ext cx="577" cy="34343"/>
          </a:xfrm>
          <a:prstGeom prst="line">
            <a:avLst/>
          </a:prstGeom>
        </p:spPr>
        <p:style>
          <a:lnRef idx="2">
            <a:schemeClr val="accent2"/>
          </a:lnRef>
          <a:fillRef idx="0">
            <a:schemeClr val="accent2"/>
          </a:fillRef>
          <a:effectRef idx="1">
            <a:schemeClr val="accent2"/>
          </a:effectRef>
          <a:fontRef idx="minor">
            <a:schemeClr val="tx1"/>
          </a:fontRef>
        </p:style>
      </p:cxnSp>
      <p:cxnSp>
        <p:nvCxnSpPr>
          <p:cNvPr id="51" name="Straight Connector 50"/>
          <p:cNvCxnSpPr/>
          <p:nvPr/>
        </p:nvCxnSpPr>
        <p:spPr>
          <a:xfrm rot="10800000">
            <a:off x="1834520" y="4816227"/>
            <a:ext cx="59626" cy="1165"/>
          </a:xfrm>
          <a:prstGeom prst="line">
            <a:avLst/>
          </a:prstGeom>
        </p:spPr>
        <p:style>
          <a:lnRef idx="2">
            <a:schemeClr val="accent2"/>
          </a:lnRef>
          <a:fillRef idx="0">
            <a:schemeClr val="accent2"/>
          </a:fillRef>
          <a:effectRef idx="1">
            <a:schemeClr val="accent2"/>
          </a:effectRef>
          <a:fontRef idx="minor">
            <a:schemeClr val="tx1"/>
          </a:fontRef>
        </p:style>
      </p:cxnSp>
      <p:cxnSp>
        <p:nvCxnSpPr>
          <p:cNvPr id="52" name="Straight Connector 51"/>
          <p:cNvCxnSpPr/>
          <p:nvPr/>
        </p:nvCxnSpPr>
        <p:spPr>
          <a:xfrm rot="10800000">
            <a:off x="1834519" y="4704424"/>
            <a:ext cx="134570" cy="1165"/>
          </a:xfrm>
          <a:prstGeom prst="line">
            <a:avLst/>
          </a:prstGeom>
        </p:spPr>
        <p:style>
          <a:lnRef idx="2">
            <a:schemeClr val="accent2"/>
          </a:lnRef>
          <a:fillRef idx="0">
            <a:schemeClr val="accent2"/>
          </a:fillRef>
          <a:effectRef idx="1">
            <a:schemeClr val="accent2"/>
          </a:effectRef>
          <a:fontRef idx="minor">
            <a:schemeClr val="tx1"/>
          </a:fontRef>
        </p:style>
      </p:cxnSp>
      <p:cxnSp>
        <p:nvCxnSpPr>
          <p:cNvPr id="53" name="Straight Connector 52"/>
          <p:cNvCxnSpPr/>
          <p:nvPr/>
        </p:nvCxnSpPr>
        <p:spPr>
          <a:xfrm rot="5400000" flipH="1" flipV="1">
            <a:off x="1723358" y="4759684"/>
            <a:ext cx="223024" cy="701"/>
          </a:xfrm>
          <a:prstGeom prst="line">
            <a:avLst/>
          </a:prstGeom>
        </p:spPr>
        <p:style>
          <a:lnRef idx="2">
            <a:schemeClr val="accent2"/>
          </a:lnRef>
          <a:fillRef idx="0">
            <a:schemeClr val="accent2"/>
          </a:fillRef>
          <a:effectRef idx="1">
            <a:schemeClr val="accent2"/>
          </a:effectRef>
          <a:fontRef idx="minor">
            <a:schemeClr val="tx1"/>
          </a:fontRef>
        </p:style>
      </p:cxnSp>
      <p:grpSp>
        <p:nvGrpSpPr>
          <p:cNvPr id="55" name="Group 54"/>
          <p:cNvGrpSpPr/>
          <p:nvPr/>
        </p:nvGrpSpPr>
        <p:grpSpPr>
          <a:xfrm>
            <a:off x="381000" y="914400"/>
            <a:ext cx="1471613" cy="2289635"/>
            <a:chOff x="3733800" y="1828800"/>
            <a:chExt cx="1852613" cy="3432635"/>
          </a:xfrm>
        </p:grpSpPr>
        <p:sp>
          <p:nvSpPr>
            <p:cNvPr id="56" name="Rounded Rectangle 55"/>
            <p:cNvSpPr/>
            <p:nvPr/>
          </p:nvSpPr>
          <p:spPr>
            <a:xfrm rot="5400000" flipH="1">
              <a:off x="4533307" y="3086693"/>
              <a:ext cx="152401" cy="532215"/>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7" name="Rectangle 56"/>
            <p:cNvSpPr/>
            <p:nvPr/>
          </p:nvSpPr>
          <p:spPr>
            <a:xfrm flipH="1">
              <a:off x="4497588" y="1828800"/>
              <a:ext cx="74411" cy="71652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8" name="Rectangle 57"/>
            <p:cNvSpPr/>
            <p:nvPr/>
          </p:nvSpPr>
          <p:spPr>
            <a:xfrm>
              <a:off x="4267200" y="2209800"/>
              <a:ext cx="1066800" cy="14478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9" name="Flowchart: Connector 58"/>
            <p:cNvSpPr/>
            <p:nvPr/>
          </p:nvSpPr>
          <p:spPr>
            <a:xfrm>
              <a:off x="4724400" y="3048000"/>
              <a:ext cx="152400" cy="15240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0" name="Rounded Rectangle 59"/>
            <p:cNvSpPr/>
            <p:nvPr/>
          </p:nvSpPr>
          <p:spPr>
            <a:xfrm rot="5400000" flipH="1">
              <a:off x="3923707" y="2858093"/>
              <a:ext cx="152401" cy="532215"/>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61" name="Picture 2"/>
            <p:cNvPicPr>
              <a:picLocks noChangeAspect="1" noChangeArrowheads="1"/>
            </p:cNvPicPr>
            <p:nvPr/>
          </p:nvPicPr>
          <p:blipFill>
            <a:blip r:embed="rId2"/>
            <a:srcRect/>
            <a:stretch>
              <a:fillRect/>
            </a:stretch>
          </p:blipFill>
          <p:spPr bwMode="auto">
            <a:xfrm>
              <a:off x="4038600" y="3962400"/>
              <a:ext cx="1547813" cy="1299035"/>
            </a:xfrm>
            <a:prstGeom prst="rect">
              <a:avLst/>
            </a:prstGeom>
            <a:noFill/>
            <a:ln w="9525">
              <a:noFill/>
              <a:miter lim="800000"/>
              <a:headEnd/>
              <a:tailEnd/>
            </a:ln>
            <a:effectLst/>
          </p:spPr>
        </p:pic>
        <p:sp>
          <p:nvSpPr>
            <p:cNvPr id="62" name="Rectangle 61"/>
            <p:cNvSpPr/>
            <p:nvPr/>
          </p:nvSpPr>
          <p:spPr>
            <a:xfrm rot="837152">
              <a:off x="4594267" y="3089628"/>
              <a:ext cx="138544" cy="121129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3" name="Flowchart: Direct Access Storage 62"/>
            <p:cNvSpPr/>
            <p:nvPr/>
          </p:nvSpPr>
          <p:spPr>
            <a:xfrm rot="2642835">
              <a:off x="4399657" y="4316501"/>
              <a:ext cx="573286" cy="174529"/>
            </a:xfrm>
            <a:prstGeom prst="flowChartMagneticDrum">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64" name="Straight Connector 63"/>
            <p:cNvCxnSpPr/>
            <p:nvPr/>
          </p:nvCxnSpPr>
          <p:spPr>
            <a:xfrm rot="5400000">
              <a:off x="4457700" y="3086100"/>
              <a:ext cx="17526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65" name="Straight Connector 64"/>
            <p:cNvCxnSpPr/>
            <p:nvPr/>
          </p:nvCxnSpPr>
          <p:spPr>
            <a:xfrm rot="5400000">
              <a:off x="4000500" y="3695700"/>
              <a:ext cx="5334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66" name="Straight Connector 65"/>
            <p:cNvCxnSpPr/>
            <p:nvPr/>
          </p:nvCxnSpPr>
          <p:spPr>
            <a:xfrm rot="10800000">
              <a:off x="4038600" y="3034164"/>
              <a:ext cx="2286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67" name="Straight Connector 66"/>
            <p:cNvCxnSpPr/>
            <p:nvPr/>
          </p:nvCxnSpPr>
          <p:spPr>
            <a:xfrm rot="10800000">
              <a:off x="4038600" y="3188864"/>
              <a:ext cx="2286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68" name="Straight Connector 67"/>
            <p:cNvCxnSpPr/>
            <p:nvPr/>
          </p:nvCxnSpPr>
          <p:spPr>
            <a:xfrm rot="10800000">
              <a:off x="4038600" y="3276600"/>
              <a:ext cx="2286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69" name="Straight Connector 68"/>
            <p:cNvCxnSpPr/>
            <p:nvPr/>
          </p:nvCxnSpPr>
          <p:spPr>
            <a:xfrm rot="10800000">
              <a:off x="4038600" y="3429000"/>
              <a:ext cx="2286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70" name="Straight Connector 69"/>
            <p:cNvCxnSpPr/>
            <p:nvPr/>
          </p:nvCxnSpPr>
          <p:spPr>
            <a:xfrm>
              <a:off x="4267200" y="2894012"/>
              <a:ext cx="10668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71" name="Down Arrow 70"/>
            <p:cNvSpPr/>
            <p:nvPr/>
          </p:nvSpPr>
          <p:spPr>
            <a:xfrm rot="10800000">
              <a:off x="5029199" y="3047999"/>
              <a:ext cx="152401" cy="381000"/>
            </a:xfrm>
            <a:prstGeom prst="down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2" name="Rectangle 71"/>
            <p:cNvSpPr/>
            <p:nvPr/>
          </p:nvSpPr>
          <p:spPr>
            <a:xfrm>
              <a:off x="5400964" y="3048000"/>
              <a:ext cx="85436" cy="10367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3" name="Rounded Rectangle 72"/>
            <p:cNvSpPr/>
            <p:nvPr/>
          </p:nvSpPr>
          <p:spPr>
            <a:xfrm rot="5400000" flipH="1">
              <a:off x="5238172" y="3009900"/>
              <a:ext cx="152400" cy="228600"/>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4" name="Rounded Rectangle 73"/>
            <p:cNvSpPr/>
            <p:nvPr/>
          </p:nvSpPr>
          <p:spPr>
            <a:xfrm rot="5400000" flipH="1">
              <a:off x="5295900" y="3924300"/>
              <a:ext cx="76200" cy="304800"/>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75" name="Straight Connector 74"/>
            <p:cNvCxnSpPr>
              <a:stCxn id="73" idx="3"/>
            </p:cNvCxnSpPr>
            <p:nvPr/>
          </p:nvCxnSpPr>
          <p:spPr>
            <a:xfrm rot="5400000" flipH="1" flipV="1">
              <a:off x="5333426" y="3028160"/>
              <a:ext cx="787" cy="38894"/>
            </a:xfrm>
            <a:prstGeom prst="line">
              <a:avLst/>
            </a:prstGeom>
          </p:spPr>
          <p:style>
            <a:lnRef idx="2">
              <a:schemeClr val="accent2"/>
            </a:lnRef>
            <a:fillRef idx="0">
              <a:schemeClr val="accent2"/>
            </a:fillRef>
            <a:effectRef idx="1">
              <a:schemeClr val="accent2"/>
            </a:effectRef>
            <a:fontRef idx="minor">
              <a:schemeClr val="tx1"/>
            </a:fontRef>
          </p:style>
        </p:cxnSp>
        <p:cxnSp>
          <p:nvCxnSpPr>
            <p:cNvPr id="76" name="Straight Connector 75"/>
            <p:cNvCxnSpPr/>
            <p:nvPr/>
          </p:nvCxnSpPr>
          <p:spPr>
            <a:xfrm rot="10800000">
              <a:off x="5334001" y="3200400"/>
              <a:ext cx="67527"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77" name="Straight Connector 76"/>
            <p:cNvCxnSpPr/>
            <p:nvPr/>
          </p:nvCxnSpPr>
          <p:spPr>
            <a:xfrm rot="10800000">
              <a:off x="5334000" y="3048000"/>
              <a:ext cx="1524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78" name="Straight Connector 77"/>
            <p:cNvCxnSpPr/>
            <p:nvPr/>
          </p:nvCxnSpPr>
          <p:spPr>
            <a:xfrm rot="5400000" flipH="1" flipV="1">
              <a:off x="5182394" y="3123406"/>
              <a:ext cx="304006" cy="794"/>
            </a:xfrm>
            <a:prstGeom prst="line">
              <a:avLst/>
            </a:prstGeom>
          </p:spPr>
          <p:style>
            <a:lnRef idx="2">
              <a:schemeClr val="accent2"/>
            </a:lnRef>
            <a:fillRef idx="0">
              <a:schemeClr val="accent2"/>
            </a:fillRef>
            <a:effectRef idx="1">
              <a:schemeClr val="accent2"/>
            </a:effectRef>
            <a:fontRef idx="minor">
              <a:schemeClr val="tx1"/>
            </a:fontRef>
          </p:style>
        </p:cxnSp>
      </p:grpSp>
      <p:sp>
        <p:nvSpPr>
          <p:cNvPr id="79" name="Rectangle 78"/>
          <p:cNvSpPr/>
          <p:nvPr/>
        </p:nvSpPr>
        <p:spPr>
          <a:xfrm rot="10800000">
            <a:off x="914400" y="4107180"/>
            <a:ext cx="914400" cy="13716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0" name="Rectangle 79"/>
          <p:cNvSpPr/>
          <p:nvPr/>
        </p:nvSpPr>
        <p:spPr>
          <a:xfrm>
            <a:off x="0" y="0"/>
            <a:ext cx="8915400" cy="738664"/>
          </a:xfrm>
          <a:prstGeom prst="rect">
            <a:avLst/>
          </a:prstGeom>
        </p:spPr>
        <p:txBody>
          <a:bodyPr wrap="square">
            <a:spAutoFit/>
          </a:bodyPr>
          <a:lstStyle/>
          <a:p>
            <a:pPr lvl="0" algn="just" fontAlgn="base">
              <a:lnSpc>
                <a:spcPct val="150000"/>
              </a:lnSpc>
              <a:spcBef>
                <a:spcPct val="0"/>
              </a:spcBef>
              <a:spcAft>
                <a:spcPct val="0"/>
              </a:spcAft>
              <a:buFontTx/>
              <a:buChar char="•"/>
              <a:tabLst>
                <a:tab pos="285750" algn="l"/>
              </a:tabLst>
            </a:pPr>
            <a:r>
              <a:rPr lang="en-US" sz="2800" b="1" u="sng" dirty="0" smtClean="0">
                <a:solidFill>
                  <a:srgbClr val="FF0000"/>
                </a:solidFill>
                <a:latin typeface="Tahoma" pitchFamily="34" charset="0"/>
                <a:ea typeface="Times New Roman" pitchFamily="18" charset="0"/>
                <a:cs typeface="Tahoma" pitchFamily="34" charset="0"/>
              </a:rPr>
              <a:t>FIRST STROKE</a:t>
            </a:r>
            <a:r>
              <a:rPr lang="en-US" sz="2800" b="1" dirty="0" smtClean="0">
                <a:solidFill>
                  <a:srgbClr val="FF0000"/>
                </a:solidFill>
                <a:latin typeface="Tahoma" pitchFamily="34" charset="0"/>
                <a:ea typeface="Times New Roman" pitchFamily="18" charset="0"/>
                <a:cs typeface="Tahoma" pitchFamily="34" charset="0"/>
              </a:rPr>
              <a:t>   </a:t>
            </a:r>
            <a:r>
              <a:rPr lang="en-US" b="1" dirty="0" smtClean="0">
                <a:solidFill>
                  <a:srgbClr val="7030A0"/>
                </a:solidFill>
                <a:latin typeface="Tahoma" pitchFamily="34" charset="0"/>
                <a:ea typeface="Times New Roman" pitchFamily="18" charset="0"/>
                <a:cs typeface="Tahoma" pitchFamily="34" charset="0"/>
              </a:rPr>
              <a:t>(SUCTION + COMPRESSION)</a:t>
            </a:r>
            <a:r>
              <a:rPr lang="en-US" dirty="0" smtClean="0">
                <a:solidFill>
                  <a:srgbClr val="7030A0"/>
                </a:solidFill>
                <a:latin typeface="Tahoma" pitchFamily="34" charset="0"/>
                <a:ea typeface="Times New Roman" pitchFamily="18" charset="0"/>
                <a:cs typeface="Tahoma" pitchFamily="34" charset="0"/>
              </a:rPr>
              <a:t> </a:t>
            </a:r>
            <a:r>
              <a:rPr lang="en-US" dirty="0" smtClean="0">
                <a:solidFill>
                  <a:srgbClr val="FF0000"/>
                </a:solidFill>
                <a:latin typeface="Tahoma" pitchFamily="34" charset="0"/>
                <a:ea typeface="Times New Roman" pitchFamily="18" charset="0"/>
                <a:cs typeface="Tahoma" pitchFamily="34" charset="0"/>
              </a:rPr>
              <a:t>Figure 4.2 a.</a:t>
            </a:r>
          </a:p>
        </p:txBody>
      </p:sp>
      <p:sp>
        <p:nvSpPr>
          <p:cNvPr id="81" name="Rectangle 80"/>
          <p:cNvSpPr/>
          <p:nvPr/>
        </p:nvSpPr>
        <p:spPr>
          <a:xfrm>
            <a:off x="304800" y="1611868"/>
            <a:ext cx="311304" cy="338554"/>
          </a:xfrm>
          <a:prstGeom prst="rect">
            <a:avLst/>
          </a:prstGeom>
        </p:spPr>
        <p:txBody>
          <a:bodyPr wrap="none">
            <a:spAutoFit/>
          </a:bodyPr>
          <a:lstStyle/>
          <a:p>
            <a:r>
              <a:rPr lang="en-US" sz="1600" b="1" dirty="0" smtClean="0">
                <a:solidFill>
                  <a:srgbClr val="FF0000"/>
                </a:solidFill>
                <a:latin typeface="Tahoma" pitchFamily="34" charset="0"/>
                <a:cs typeface="Tahoma" pitchFamily="34" charset="0"/>
              </a:rPr>
              <a:t>E</a:t>
            </a:r>
            <a:endParaRPr lang="en-US" sz="1600" dirty="0">
              <a:solidFill>
                <a:srgbClr val="FF0000"/>
              </a:solidFill>
            </a:endParaRPr>
          </a:p>
        </p:txBody>
      </p:sp>
      <p:sp>
        <p:nvSpPr>
          <p:cNvPr id="82" name="Rectangle 81"/>
          <p:cNvSpPr/>
          <p:nvPr/>
        </p:nvSpPr>
        <p:spPr>
          <a:xfrm>
            <a:off x="295090" y="1828800"/>
            <a:ext cx="390710" cy="338554"/>
          </a:xfrm>
          <a:prstGeom prst="rect">
            <a:avLst/>
          </a:prstGeom>
        </p:spPr>
        <p:txBody>
          <a:bodyPr wrap="square">
            <a:spAutoFit/>
          </a:bodyPr>
          <a:lstStyle/>
          <a:p>
            <a:r>
              <a:rPr lang="en-US" sz="1600" b="1" dirty="0" smtClean="0">
                <a:solidFill>
                  <a:srgbClr val="007A37"/>
                </a:solidFill>
                <a:latin typeface="Tahoma" pitchFamily="34" charset="0"/>
                <a:cs typeface="Tahoma" pitchFamily="34" charset="0"/>
              </a:rPr>
              <a:t>S</a:t>
            </a:r>
            <a:endParaRPr lang="en-US" sz="1600" dirty="0">
              <a:solidFill>
                <a:srgbClr val="007A37"/>
              </a:solidFill>
            </a:endParaRPr>
          </a:p>
        </p:txBody>
      </p:sp>
      <p:sp>
        <p:nvSpPr>
          <p:cNvPr id="83" name="Rectangle 82"/>
          <p:cNvSpPr/>
          <p:nvPr/>
        </p:nvSpPr>
        <p:spPr>
          <a:xfrm>
            <a:off x="1752600" y="1828800"/>
            <a:ext cx="311304" cy="338554"/>
          </a:xfrm>
          <a:prstGeom prst="rect">
            <a:avLst/>
          </a:prstGeom>
        </p:spPr>
        <p:txBody>
          <a:bodyPr wrap="none">
            <a:spAutoFit/>
          </a:bodyPr>
          <a:lstStyle/>
          <a:p>
            <a:r>
              <a:rPr lang="en-US" sz="1600" b="1" dirty="0" smtClean="0">
                <a:solidFill>
                  <a:srgbClr val="00B0F0"/>
                </a:solidFill>
                <a:latin typeface="Tahoma" pitchFamily="34" charset="0"/>
                <a:cs typeface="Tahoma" pitchFamily="34" charset="0"/>
              </a:rPr>
              <a:t>T</a:t>
            </a:r>
            <a:endParaRPr lang="en-US" sz="1600" dirty="0">
              <a:solidFill>
                <a:srgbClr val="00B0F0"/>
              </a:solidFill>
            </a:endParaRPr>
          </a:p>
        </p:txBody>
      </p:sp>
      <p:sp>
        <p:nvSpPr>
          <p:cNvPr id="84" name="Rectangle 83"/>
          <p:cNvSpPr/>
          <p:nvPr/>
        </p:nvSpPr>
        <p:spPr>
          <a:xfrm>
            <a:off x="190500" y="4826000"/>
            <a:ext cx="390710" cy="338554"/>
          </a:xfrm>
          <a:prstGeom prst="rect">
            <a:avLst/>
          </a:prstGeom>
        </p:spPr>
        <p:txBody>
          <a:bodyPr wrap="square">
            <a:spAutoFit/>
          </a:bodyPr>
          <a:lstStyle/>
          <a:p>
            <a:r>
              <a:rPr lang="en-US" sz="1600" b="1" dirty="0" smtClean="0">
                <a:solidFill>
                  <a:srgbClr val="007A37"/>
                </a:solidFill>
                <a:latin typeface="Tahoma" pitchFamily="34" charset="0"/>
                <a:cs typeface="Tahoma" pitchFamily="34" charset="0"/>
              </a:rPr>
              <a:t>S</a:t>
            </a:r>
            <a:endParaRPr lang="en-US" sz="1600" dirty="0">
              <a:solidFill>
                <a:srgbClr val="007A37"/>
              </a:solidFill>
            </a:endParaRPr>
          </a:p>
        </p:txBody>
      </p:sp>
      <p:sp>
        <p:nvSpPr>
          <p:cNvPr id="85" name="Striped Right Arrow 84"/>
          <p:cNvSpPr/>
          <p:nvPr/>
        </p:nvSpPr>
        <p:spPr>
          <a:xfrm rot="10800000">
            <a:off x="1905000" y="1143000"/>
            <a:ext cx="533399" cy="457200"/>
          </a:xfrm>
          <a:prstGeom prst="stripedRightArrow">
            <a:avLst>
              <a:gd name="adj1" fmla="val 50000"/>
              <a:gd name="adj2" fmla="val 595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Striped Right Arrow 85"/>
          <p:cNvSpPr/>
          <p:nvPr/>
        </p:nvSpPr>
        <p:spPr>
          <a:xfrm rot="10800000">
            <a:off x="1752600" y="3610428"/>
            <a:ext cx="533399" cy="457200"/>
          </a:xfrm>
          <a:prstGeom prst="stripedRightArrow">
            <a:avLst>
              <a:gd name="adj1" fmla="val 50000"/>
              <a:gd name="adj2" fmla="val 5952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981200" y="1349782"/>
            <a:ext cx="6781800" cy="383181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396875" marR="0" lvl="0" indent="-274638" algn="just" defTabSz="914400" rtl="0" eaLnBrk="0" fontAlgn="base" latinLnBrk="0" hangingPunct="0">
              <a:lnSpc>
                <a:spcPct val="150000"/>
              </a:lnSpc>
              <a:spcBef>
                <a:spcPct val="0"/>
              </a:spcBef>
              <a:spcAft>
                <a:spcPct val="0"/>
              </a:spcAft>
              <a:buClrTx/>
              <a:buSzTx/>
              <a:buFontTx/>
              <a:buChar char="•"/>
              <a:tabLst>
                <a:tab pos="685800" algn="l"/>
              </a:tabLst>
            </a:pPr>
            <a:r>
              <a:rPr kumimoji="0" lang="en-US" b="1"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When the piston goes down,</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it </a:t>
            </a:r>
            <a:r>
              <a:rPr kumimoji="0" lang="en-US" b="0"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covers and closes the suction port,</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trapping the air-fuel mixture drawn into the crankcase in previous stroke and slightly compresses it.</a:t>
            </a:r>
          </a:p>
          <a:p>
            <a:pPr marL="396875" marR="0" lvl="0" indent="-274638" algn="just" defTabSz="914400" rtl="0" eaLnBrk="0" fontAlgn="base" latinLnBrk="0" hangingPunct="0">
              <a:lnSpc>
                <a:spcPct val="150000"/>
              </a:lnSpc>
              <a:spcBef>
                <a:spcPct val="0"/>
              </a:spcBef>
              <a:spcAft>
                <a:spcPct val="0"/>
              </a:spcAft>
              <a:buClrTx/>
              <a:buSzTx/>
              <a:buFontTx/>
              <a:buChar char="•"/>
              <a:tabLst>
                <a:tab pos="685800" algn="l"/>
              </a:tabLst>
            </a:pPr>
            <a:endParaRPr kumimoji="0" lang="en-US" b="0" i="0" u="none" strike="noStrike" cap="none" normalizeH="0" baseline="0" dirty="0" smtClean="0">
              <a:ln>
                <a:noFill/>
              </a:ln>
              <a:solidFill>
                <a:schemeClr val="tx1"/>
              </a:solidFill>
              <a:effectLst/>
              <a:latin typeface="Arial" pitchFamily="34" charset="0"/>
            </a:endParaRPr>
          </a:p>
          <a:p>
            <a:pPr marL="396875" marR="0" lvl="0" indent="-274638" algn="just" defTabSz="914400" rtl="0" eaLnBrk="0" fontAlgn="base" latinLnBrk="0" hangingPunct="0">
              <a:lnSpc>
                <a:spcPct val="150000"/>
              </a:lnSpc>
              <a:spcBef>
                <a:spcPct val="0"/>
              </a:spcBef>
              <a:spcAft>
                <a:spcPct val="0"/>
              </a:spcAft>
              <a:buClrTx/>
              <a:buSzTx/>
              <a:buFontTx/>
              <a:buChar char="•"/>
              <a:tabLst>
                <a:tab pos="685800" algn="l"/>
              </a:tabLst>
            </a:pPr>
            <a:r>
              <a:rPr kumimoji="0" lang="en-US" b="1"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Further downward motion of the piston</a:t>
            </a:r>
            <a:r>
              <a:rPr kumimoji="0" lang="en-US" b="0" i="0" u="none" strike="noStrike" cap="none" normalizeH="0" baseline="0" dirty="0" smtClean="0">
                <a:ln>
                  <a:noFill/>
                </a:ln>
                <a:solidFill>
                  <a:srgbClr val="0000FF"/>
                </a:solidFill>
                <a:effectLst/>
                <a:latin typeface="Tahoma" pitchFamily="34" charset="0"/>
                <a:ea typeface="Times New Roman" pitchFamily="18" charset="0"/>
                <a:cs typeface="Tahoma" pitchFamily="34" charset="0"/>
              </a:rPr>
              <a:t> uncovers first exhaust port and then transfer port. The burnt gases having more pressure than atmospheric pressure flow out through the exhaust port. Also pre-compressed fresh air-fuel mixture is transferred into the cylinder through the transfer port.</a:t>
            </a:r>
          </a:p>
        </p:txBody>
      </p:sp>
      <p:sp>
        <p:nvSpPr>
          <p:cNvPr id="4" name="Rectangle 3"/>
          <p:cNvSpPr/>
          <p:nvPr/>
        </p:nvSpPr>
        <p:spPr>
          <a:xfrm>
            <a:off x="0" y="0"/>
            <a:ext cx="8915400" cy="1123384"/>
          </a:xfrm>
          <a:prstGeom prst="rect">
            <a:avLst/>
          </a:prstGeom>
        </p:spPr>
        <p:txBody>
          <a:bodyPr wrap="square">
            <a:spAutoFit/>
          </a:bodyPr>
          <a:lstStyle/>
          <a:p>
            <a:pPr lvl="0" indent="114300" algn="just" fontAlgn="base">
              <a:lnSpc>
                <a:spcPct val="150000"/>
              </a:lnSpc>
              <a:spcBef>
                <a:spcPct val="0"/>
              </a:spcBef>
              <a:spcAft>
                <a:spcPct val="0"/>
              </a:spcAft>
              <a:tabLst>
                <a:tab pos="685800" algn="l"/>
              </a:tabLst>
            </a:pPr>
            <a:r>
              <a:rPr lang="en-US" b="1" u="sng" dirty="0" smtClean="0">
                <a:solidFill>
                  <a:srgbClr val="FF0000"/>
                </a:solidFill>
                <a:latin typeface="Tahoma" pitchFamily="34" charset="0"/>
                <a:ea typeface="Times New Roman" pitchFamily="18" charset="0"/>
                <a:cs typeface="Tahoma" pitchFamily="34" charset="0"/>
              </a:rPr>
              <a:t>B) SECOND STROKE </a:t>
            </a:r>
            <a:r>
              <a:rPr lang="en-US" sz="1400" b="1" u="sng" dirty="0" smtClean="0">
                <a:solidFill>
                  <a:srgbClr val="007A37"/>
                </a:solidFill>
                <a:latin typeface="Tahoma" pitchFamily="34" charset="0"/>
                <a:ea typeface="Times New Roman" pitchFamily="18" charset="0"/>
                <a:cs typeface="Tahoma" pitchFamily="34" charset="0"/>
              </a:rPr>
              <a:t>(POWER + EXHAUST)</a:t>
            </a:r>
            <a:endParaRPr lang="en-US" dirty="0" smtClean="0">
              <a:latin typeface="Arial" pitchFamily="34" charset="0"/>
            </a:endParaRPr>
          </a:p>
          <a:p>
            <a:pPr marL="396875" lvl="0" indent="-274638" algn="just" eaLnBrk="0" fontAlgn="base" hangingPunct="0">
              <a:spcBef>
                <a:spcPct val="0"/>
              </a:spcBef>
              <a:spcAft>
                <a:spcPct val="0"/>
              </a:spcAft>
              <a:buFontTx/>
              <a:buChar char="•"/>
              <a:tabLst>
                <a:tab pos="685800" algn="l"/>
              </a:tabLst>
            </a:pPr>
            <a:r>
              <a:rPr lang="en-US" sz="2000" dirty="0" smtClean="0">
                <a:solidFill>
                  <a:srgbClr val="0000FF"/>
                </a:solidFill>
                <a:latin typeface="Tahoma" pitchFamily="34" charset="0"/>
                <a:ea typeface="Times New Roman" pitchFamily="18" charset="0"/>
                <a:cs typeface="Tahoma" pitchFamily="34" charset="0"/>
              </a:rPr>
              <a:t>Ignition of charge causes the rise in the pressure in the cylinder which forces the piston downward.</a:t>
            </a:r>
            <a:endParaRPr lang="en-US" sz="2000" dirty="0" smtClean="0">
              <a:latin typeface="Arial" pitchFamily="34" charset="0"/>
            </a:endParaRPr>
          </a:p>
        </p:txBody>
      </p:sp>
      <p:sp>
        <p:nvSpPr>
          <p:cNvPr id="5" name="Rectangle 4"/>
          <p:cNvSpPr/>
          <p:nvPr/>
        </p:nvSpPr>
        <p:spPr>
          <a:xfrm>
            <a:off x="381000" y="6211669"/>
            <a:ext cx="8001000" cy="646331"/>
          </a:xfrm>
          <a:prstGeom prst="rect">
            <a:avLst/>
          </a:prstGeom>
        </p:spPr>
        <p:txBody>
          <a:bodyPr wrap="square">
            <a:spAutoFit/>
          </a:bodyPr>
          <a:lstStyle/>
          <a:p>
            <a:pPr lvl="0" indent="457200" algn="just" eaLnBrk="0" fontAlgn="base" hangingPunct="0">
              <a:spcBef>
                <a:spcPct val="0"/>
              </a:spcBef>
              <a:spcAft>
                <a:spcPct val="0"/>
              </a:spcAft>
              <a:tabLst>
                <a:tab pos="685800" algn="l"/>
              </a:tabLst>
            </a:pPr>
            <a:r>
              <a:rPr lang="en-US" b="1" dirty="0" smtClean="0">
                <a:solidFill>
                  <a:srgbClr val="007A37"/>
                </a:solidFill>
                <a:latin typeface="Tahoma" pitchFamily="34" charset="0"/>
                <a:ea typeface="Times New Roman" pitchFamily="18" charset="0"/>
                <a:cs typeface="Tahoma" pitchFamily="34" charset="0"/>
              </a:rPr>
              <a:t>The process of removal of burnt gases (exhaust gases) from the engine cylinder is known as </a:t>
            </a:r>
            <a:r>
              <a:rPr lang="en-US" b="1" dirty="0" smtClean="0">
                <a:solidFill>
                  <a:srgbClr val="FF0000"/>
                </a:solidFill>
                <a:latin typeface="Tahoma" pitchFamily="34" charset="0"/>
                <a:ea typeface="Times New Roman" pitchFamily="18" charset="0"/>
                <a:cs typeface="Tahoma" pitchFamily="34" charset="0"/>
              </a:rPr>
              <a:t>scavenging. </a:t>
            </a:r>
            <a:endParaRPr lang="en-US" b="1" dirty="0" smtClean="0">
              <a:solidFill>
                <a:srgbClr val="FF0000"/>
              </a:solidFill>
              <a:latin typeface="Arial" pitchFamily="34" charset="0"/>
            </a:endParaRPr>
          </a:p>
        </p:txBody>
      </p:sp>
      <p:grpSp>
        <p:nvGrpSpPr>
          <p:cNvPr id="6" name="Group 5"/>
          <p:cNvGrpSpPr/>
          <p:nvPr/>
        </p:nvGrpSpPr>
        <p:grpSpPr>
          <a:xfrm>
            <a:off x="0" y="1143000"/>
            <a:ext cx="1676400" cy="3200400"/>
            <a:chOff x="205960" y="1828800"/>
            <a:chExt cx="3146840" cy="6400800"/>
          </a:xfrm>
        </p:grpSpPr>
        <p:sp>
          <p:nvSpPr>
            <p:cNvPr id="7" name="Rectangle 6"/>
            <p:cNvSpPr/>
            <p:nvPr/>
          </p:nvSpPr>
          <p:spPr>
            <a:xfrm>
              <a:off x="1519410" y="2286000"/>
              <a:ext cx="1482596" cy="177173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Flowchart: Connector 7"/>
            <p:cNvSpPr/>
            <p:nvPr/>
          </p:nvSpPr>
          <p:spPr>
            <a:xfrm>
              <a:off x="2193316" y="3660592"/>
              <a:ext cx="211799" cy="183179"/>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Rounded Rectangle 8"/>
            <p:cNvSpPr/>
            <p:nvPr/>
          </p:nvSpPr>
          <p:spPr>
            <a:xfrm flipH="1">
              <a:off x="205960" y="7315200"/>
              <a:ext cx="572153" cy="914400"/>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smtClean="0">
                  <a:solidFill>
                    <a:srgbClr val="FF0000"/>
                  </a:solidFill>
                  <a:latin typeface="Tahoma" pitchFamily="34" charset="0"/>
                  <a:ea typeface="Times New Roman" pitchFamily="18" charset="0"/>
                  <a:cs typeface="Tahoma" pitchFamily="34" charset="0"/>
                </a:rPr>
                <a:t>E</a:t>
              </a:r>
              <a:r>
                <a:rPr lang="en-US" b="1" dirty="0" smtClean="0">
                  <a:solidFill>
                    <a:srgbClr val="007A37"/>
                  </a:solidFill>
                  <a:latin typeface="Tahoma" pitchFamily="34" charset="0"/>
                  <a:ea typeface="Times New Roman" pitchFamily="18" charset="0"/>
                  <a:cs typeface="Tahoma" pitchFamily="34" charset="0"/>
                </a:rPr>
                <a:t>S</a:t>
              </a:r>
              <a:endParaRPr lang="en-US" dirty="0">
                <a:solidFill>
                  <a:srgbClr val="FF0000"/>
                </a:solidFill>
              </a:endParaRPr>
            </a:p>
          </p:txBody>
        </p:sp>
        <p:pic>
          <p:nvPicPr>
            <p:cNvPr id="10" name="Picture 2"/>
            <p:cNvPicPr>
              <a:picLocks noChangeAspect="1" noChangeArrowheads="1"/>
            </p:cNvPicPr>
            <p:nvPr/>
          </p:nvPicPr>
          <p:blipFill>
            <a:blip r:embed="rId2"/>
            <a:srcRect/>
            <a:stretch>
              <a:fillRect/>
            </a:stretch>
          </p:blipFill>
          <p:spPr bwMode="auto">
            <a:xfrm>
              <a:off x="1201711" y="4382208"/>
              <a:ext cx="2151089" cy="1561392"/>
            </a:xfrm>
            <a:prstGeom prst="rect">
              <a:avLst/>
            </a:prstGeom>
            <a:noFill/>
            <a:ln w="9525">
              <a:noFill/>
              <a:miter lim="800000"/>
              <a:headEnd/>
              <a:tailEnd/>
            </a:ln>
            <a:effectLst/>
          </p:spPr>
        </p:pic>
        <p:sp>
          <p:nvSpPr>
            <p:cNvPr id="11" name="Rectangle 10"/>
            <p:cNvSpPr/>
            <p:nvPr/>
          </p:nvSpPr>
          <p:spPr>
            <a:xfrm rot="20897430">
              <a:off x="2371953" y="3760813"/>
              <a:ext cx="286920" cy="159033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Flowchart: Direct Access Storage 11"/>
            <p:cNvSpPr/>
            <p:nvPr/>
          </p:nvSpPr>
          <p:spPr>
            <a:xfrm rot="2611824">
              <a:off x="2014544" y="4999613"/>
              <a:ext cx="915450" cy="237887"/>
            </a:xfrm>
            <a:prstGeom prst="flowChartMagneticDrum">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13" name="Straight Connector 12"/>
            <p:cNvCxnSpPr/>
            <p:nvPr/>
          </p:nvCxnSpPr>
          <p:spPr>
            <a:xfrm rot="5400000">
              <a:off x="1948726" y="3338177"/>
              <a:ext cx="2106561" cy="2207"/>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p:nvCxnSpPr>
          <p:spPr>
            <a:xfrm rot="5400000">
              <a:off x="1198847" y="4061495"/>
              <a:ext cx="641127" cy="2207"/>
            </a:xfrm>
            <a:prstGeom prst="line">
              <a:avLst/>
            </a:prstGeom>
          </p:spPr>
          <p:style>
            <a:lnRef idx="2">
              <a:schemeClr val="accent2"/>
            </a:lnRef>
            <a:fillRef idx="0">
              <a:schemeClr val="accent2"/>
            </a:fillRef>
            <a:effectRef idx="1">
              <a:schemeClr val="accent2"/>
            </a:effectRef>
            <a:fontRef idx="minor">
              <a:schemeClr val="tx1"/>
            </a:fontRef>
          </p:style>
        </p:cxnSp>
        <p:cxnSp>
          <p:nvCxnSpPr>
            <p:cNvPr id="15" name="Straight Connector 14"/>
            <p:cNvCxnSpPr/>
            <p:nvPr/>
          </p:nvCxnSpPr>
          <p:spPr>
            <a:xfrm rot="10800000">
              <a:off x="1201711" y="3266502"/>
              <a:ext cx="317699" cy="1909"/>
            </a:xfrm>
            <a:prstGeom prst="line">
              <a:avLst/>
            </a:prstGeom>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rot="10800000">
              <a:off x="1201711" y="3452446"/>
              <a:ext cx="317699" cy="1909"/>
            </a:xfrm>
            <a:prstGeom prst="line">
              <a:avLst/>
            </a:prstGeom>
          </p:spPr>
          <p:style>
            <a:lnRef idx="2">
              <a:schemeClr val="accent2"/>
            </a:lnRef>
            <a:fillRef idx="0">
              <a:schemeClr val="accent2"/>
            </a:fillRef>
            <a:effectRef idx="1">
              <a:schemeClr val="accent2"/>
            </a:effectRef>
            <a:fontRef idx="minor">
              <a:schemeClr val="tx1"/>
            </a:fontRef>
          </p:style>
        </p:cxnSp>
        <p:cxnSp>
          <p:nvCxnSpPr>
            <p:cNvPr id="17" name="Straight Connector 16"/>
            <p:cNvCxnSpPr/>
            <p:nvPr/>
          </p:nvCxnSpPr>
          <p:spPr>
            <a:xfrm rot="10800000">
              <a:off x="1201711" y="3557901"/>
              <a:ext cx="317699" cy="1909"/>
            </a:xfrm>
            <a:prstGeom prst="line">
              <a:avLst/>
            </a:prstGeom>
          </p:spPr>
          <p:style>
            <a:lnRef idx="2">
              <a:schemeClr val="accent2"/>
            </a:lnRef>
            <a:fillRef idx="0">
              <a:schemeClr val="accent2"/>
            </a:fillRef>
            <a:effectRef idx="1">
              <a:schemeClr val="accent2"/>
            </a:effectRef>
            <a:fontRef idx="minor">
              <a:schemeClr val="tx1"/>
            </a:fontRef>
          </p:style>
        </p:cxnSp>
        <p:cxnSp>
          <p:nvCxnSpPr>
            <p:cNvPr id="18" name="Straight Connector 17"/>
            <p:cNvCxnSpPr/>
            <p:nvPr/>
          </p:nvCxnSpPr>
          <p:spPr>
            <a:xfrm rot="10800000">
              <a:off x="1201711" y="3741080"/>
              <a:ext cx="317699" cy="1909"/>
            </a:xfrm>
            <a:prstGeom prst="line">
              <a:avLst/>
            </a:prstGeom>
          </p:spPr>
          <p:style>
            <a:lnRef idx="2">
              <a:schemeClr val="accent2"/>
            </a:lnRef>
            <a:fillRef idx="0">
              <a:schemeClr val="accent2"/>
            </a:fillRef>
            <a:effectRef idx="1">
              <a:schemeClr val="accent2"/>
            </a:effectRef>
            <a:fontRef idx="minor">
              <a:schemeClr val="tx1"/>
            </a:fontRef>
          </p:style>
        </p:cxnSp>
        <p:cxnSp>
          <p:nvCxnSpPr>
            <p:cNvPr id="19" name="Straight Connector 18"/>
            <p:cNvCxnSpPr/>
            <p:nvPr/>
          </p:nvCxnSpPr>
          <p:spPr>
            <a:xfrm>
              <a:off x="1524000" y="3200400"/>
              <a:ext cx="1482596" cy="1909"/>
            </a:xfrm>
            <a:prstGeom prst="line">
              <a:avLst/>
            </a:prstGeom>
          </p:spPr>
          <p:style>
            <a:lnRef idx="2">
              <a:schemeClr val="accent2"/>
            </a:lnRef>
            <a:fillRef idx="0">
              <a:schemeClr val="accent2"/>
            </a:fillRef>
            <a:effectRef idx="1">
              <a:schemeClr val="accent2"/>
            </a:effectRef>
            <a:fontRef idx="minor">
              <a:schemeClr val="tx1"/>
            </a:fontRef>
          </p:style>
        </p:cxnSp>
        <p:sp>
          <p:nvSpPr>
            <p:cNvPr id="20" name="Down Arrow 19"/>
            <p:cNvSpPr/>
            <p:nvPr/>
          </p:nvSpPr>
          <p:spPr>
            <a:xfrm>
              <a:off x="2607601" y="3352800"/>
              <a:ext cx="211799" cy="457948"/>
            </a:xfrm>
            <a:prstGeom prst="down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21" name="Curved Connector 20"/>
            <p:cNvCxnSpPr/>
            <p:nvPr/>
          </p:nvCxnSpPr>
          <p:spPr>
            <a:xfrm rot="5400000" flipH="1" flipV="1">
              <a:off x="2724025" y="4745357"/>
              <a:ext cx="549538" cy="211799"/>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Curved Connector 21"/>
            <p:cNvCxnSpPr/>
            <p:nvPr/>
          </p:nvCxnSpPr>
          <p:spPr>
            <a:xfrm rot="16200000" flipH="1">
              <a:off x="1343386" y="4833001"/>
              <a:ext cx="457948" cy="105900"/>
            </a:xfrm>
            <a:prstGeom prst="curvedConnector3">
              <a:avLst>
                <a:gd name="adj1" fmla="val 47576"/>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3095070" y="3283132"/>
              <a:ext cx="118736" cy="124617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4" name="Rounded Rectangle 23"/>
            <p:cNvSpPr/>
            <p:nvPr/>
          </p:nvSpPr>
          <p:spPr>
            <a:xfrm rot="5400000" flipH="1">
              <a:off x="2883139" y="3215872"/>
              <a:ext cx="183179" cy="317699"/>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5" name="Rounded Rectangle 24"/>
            <p:cNvSpPr/>
            <p:nvPr/>
          </p:nvSpPr>
          <p:spPr>
            <a:xfrm rot="5400000" flipH="1">
              <a:off x="2956212" y="4307793"/>
              <a:ext cx="91590" cy="423599"/>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26" name="Straight Connector 25"/>
            <p:cNvCxnSpPr>
              <a:stCxn id="24" idx="3"/>
            </p:cNvCxnSpPr>
            <p:nvPr/>
          </p:nvCxnSpPr>
          <p:spPr>
            <a:xfrm rot="5400000" flipH="1" flipV="1">
              <a:off x="3001283" y="3255633"/>
              <a:ext cx="946" cy="54053"/>
            </a:xfrm>
            <a:prstGeom prst="line">
              <a:avLst/>
            </a:prstGeom>
          </p:spPr>
          <p:style>
            <a:lnRef idx="2">
              <a:schemeClr val="accent2"/>
            </a:lnRef>
            <a:fillRef idx="0">
              <a:schemeClr val="accent2"/>
            </a:fillRef>
            <a:effectRef idx="1">
              <a:schemeClr val="accent2"/>
            </a:effectRef>
            <a:fontRef idx="minor">
              <a:schemeClr val="tx1"/>
            </a:fontRef>
          </p:style>
        </p:cxnSp>
        <p:cxnSp>
          <p:nvCxnSpPr>
            <p:cNvPr id="27" name="Straight Connector 26"/>
            <p:cNvCxnSpPr/>
            <p:nvPr/>
          </p:nvCxnSpPr>
          <p:spPr>
            <a:xfrm rot="10800000">
              <a:off x="3002008" y="3466312"/>
              <a:ext cx="93846" cy="1909"/>
            </a:xfrm>
            <a:prstGeom prst="line">
              <a:avLst/>
            </a:prstGeom>
          </p:spPr>
          <p:style>
            <a:lnRef idx="2">
              <a:schemeClr val="accent2"/>
            </a:lnRef>
            <a:fillRef idx="0">
              <a:schemeClr val="accent2"/>
            </a:fillRef>
            <a:effectRef idx="1">
              <a:schemeClr val="accent2"/>
            </a:effectRef>
            <a:fontRef idx="minor">
              <a:schemeClr val="tx1"/>
            </a:fontRef>
          </p:style>
        </p:cxnSp>
        <p:cxnSp>
          <p:nvCxnSpPr>
            <p:cNvPr id="28" name="Straight Connector 27"/>
            <p:cNvCxnSpPr/>
            <p:nvPr/>
          </p:nvCxnSpPr>
          <p:spPr>
            <a:xfrm rot="10800000">
              <a:off x="3011531" y="3283132"/>
              <a:ext cx="211799" cy="1909"/>
            </a:xfrm>
            <a:prstGeom prst="line">
              <a:avLst/>
            </a:prstGeom>
          </p:spPr>
          <p:style>
            <a:lnRef idx="2">
              <a:schemeClr val="accent2"/>
            </a:lnRef>
            <a:fillRef idx="0">
              <a:schemeClr val="accent2"/>
            </a:fillRef>
            <a:effectRef idx="1">
              <a:schemeClr val="accent2"/>
            </a:effectRef>
            <a:fontRef idx="minor">
              <a:schemeClr val="tx1"/>
            </a:fontRef>
          </p:style>
        </p:cxnSp>
        <p:sp>
          <p:nvSpPr>
            <p:cNvPr id="29" name="Rounded Rectangle 28"/>
            <p:cNvSpPr/>
            <p:nvPr/>
          </p:nvSpPr>
          <p:spPr>
            <a:xfrm rot="5400000" flipH="1">
              <a:off x="1583457" y="3226974"/>
              <a:ext cx="183179" cy="317699"/>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30" name="Straight Arrow Connector 29"/>
            <p:cNvCxnSpPr/>
            <p:nvPr/>
          </p:nvCxnSpPr>
          <p:spPr>
            <a:xfrm rot="5400000" flipH="1" flipV="1">
              <a:off x="2781159" y="3703894"/>
              <a:ext cx="732717" cy="22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Curved Connector 30"/>
            <p:cNvCxnSpPr/>
            <p:nvPr/>
          </p:nvCxnSpPr>
          <p:spPr>
            <a:xfrm>
              <a:off x="1622097" y="5309205"/>
              <a:ext cx="635398" cy="366358"/>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1727998" y="1828800"/>
              <a:ext cx="105900" cy="45794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33" name="Straight Connector 32"/>
            <p:cNvCxnSpPr/>
            <p:nvPr/>
          </p:nvCxnSpPr>
          <p:spPr>
            <a:xfrm rot="16200000" flipH="1">
              <a:off x="2847975" y="3352800"/>
              <a:ext cx="304801" cy="1"/>
            </a:xfrm>
            <a:prstGeom prst="line">
              <a:avLst/>
            </a:prstGeom>
          </p:spPr>
          <p:style>
            <a:lnRef idx="2">
              <a:schemeClr val="accent2"/>
            </a:lnRef>
            <a:fillRef idx="0">
              <a:schemeClr val="accent2"/>
            </a:fillRef>
            <a:effectRef idx="1">
              <a:schemeClr val="accent2"/>
            </a:effectRef>
            <a:fontRef idx="minor">
              <a:schemeClr val="tx1"/>
            </a:fontRef>
          </p:style>
        </p:cxnSp>
        <p:cxnSp>
          <p:nvCxnSpPr>
            <p:cNvPr id="34" name="Straight Connector 33"/>
            <p:cNvCxnSpPr/>
            <p:nvPr/>
          </p:nvCxnSpPr>
          <p:spPr>
            <a:xfrm rot="16200000" flipH="1">
              <a:off x="1371600" y="3352800"/>
              <a:ext cx="304801" cy="1"/>
            </a:xfrm>
            <a:prstGeom prst="line">
              <a:avLst/>
            </a:prstGeom>
          </p:spPr>
          <p:style>
            <a:lnRef idx="2">
              <a:schemeClr val="accent2"/>
            </a:lnRef>
            <a:fillRef idx="0">
              <a:schemeClr val="accent2"/>
            </a:fillRef>
            <a:effectRef idx="1">
              <a:schemeClr val="accent2"/>
            </a:effectRef>
            <a:fontRef idx="minor">
              <a:schemeClr val="tx1"/>
            </a:fontRef>
          </p:style>
        </p:cxnSp>
      </p:grpSp>
      <p:sp>
        <p:nvSpPr>
          <p:cNvPr id="35" name="Rectangle 34"/>
          <p:cNvSpPr/>
          <p:nvPr/>
        </p:nvSpPr>
        <p:spPr>
          <a:xfrm>
            <a:off x="152400" y="5556647"/>
            <a:ext cx="8915400" cy="61555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1700" dirty="0" smtClean="0">
                <a:solidFill>
                  <a:schemeClr val="tx1"/>
                </a:solidFill>
                <a:latin typeface="Tahoma" pitchFamily="34" charset="0"/>
                <a:ea typeface="Times New Roman" pitchFamily="18" charset="0"/>
                <a:cs typeface="Tahoma" pitchFamily="34" charset="0"/>
              </a:rPr>
              <a:t>In two stroke cycle engine some type of blower or compressor is used to remove exhaust gases from the engine cylinder because entire burnt gases do not go out in normal stroke. </a:t>
            </a:r>
            <a:endParaRPr lang="en-US" sz="1700" dirty="0">
              <a:solidFill>
                <a:schemeClr val="tx1"/>
              </a:solidFill>
            </a:endParaRPr>
          </a:p>
        </p:txBody>
      </p:sp>
      <p:grpSp>
        <p:nvGrpSpPr>
          <p:cNvPr id="36" name="Group 35"/>
          <p:cNvGrpSpPr/>
          <p:nvPr/>
        </p:nvGrpSpPr>
        <p:grpSpPr>
          <a:xfrm>
            <a:off x="0" y="3200400"/>
            <a:ext cx="1600200" cy="2209800"/>
            <a:chOff x="4724400" y="1828800"/>
            <a:chExt cx="2083525" cy="3423399"/>
          </a:xfrm>
        </p:grpSpPr>
        <p:sp>
          <p:nvSpPr>
            <p:cNvPr id="37" name="Rectangle 36"/>
            <p:cNvSpPr/>
            <p:nvPr/>
          </p:nvSpPr>
          <p:spPr>
            <a:xfrm>
              <a:off x="5488712" y="2209800"/>
              <a:ext cx="1066800" cy="16002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8" name="Flowchart: Connector 37"/>
            <p:cNvSpPr/>
            <p:nvPr/>
          </p:nvSpPr>
          <p:spPr>
            <a:xfrm>
              <a:off x="5973620" y="3352800"/>
              <a:ext cx="152400" cy="15240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9" name="Rounded Rectangle 38"/>
            <p:cNvSpPr/>
            <p:nvPr/>
          </p:nvSpPr>
          <p:spPr>
            <a:xfrm rot="5400000" flipH="1">
              <a:off x="5145219" y="2848857"/>
              <a:ext cx="152401" cy="532215"/>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40" name="Picture 2"/>
            <p:cNvPicPr>
              <a:picLocks noChangeAspect="1" noChangeArrowheads="1"/>
            </p:cNvPicPr>
            <p:nvPr/>
          </p:nvPicPr>
          <p:blipFill>
            <a:blip r:embed="rId2"/>
            <a:srcRect/>
            <a:stretch>
              <a:fillRect/>
            </a:stretch>
          </p:blipFill>
          <p:spPr bwMode="auto">
            <a:xfrm>
              <a:off x="5260112" y="3953164"/>
              <a:ext cx="1547813" cy="1299035"/>
            </a:xfrm>
            <a:prstGeom prst="rect">
              <a:avLst/>
            </a:prstGeom>
            <a:noFill/>
            <a:ln w="9525">
              <a:noFill/>
              <a:miter lim="800000"/>
              <a:headEnd/>
              <a:tailEnd/>
            </a:ln>
            <a:effectLst/>
          </p:spPr>
        </p:pic>
        <p:sp>
          <p:nvSpPr>
            <p:cNvPr id="41" name="Rectangle 40"/>
            <p:cNvSpPr/>
            <p:nvPr/>
          </p:nvSpPr>
          <p:spPr>
            <a:xfrm rot="20897430">
              <a:off x="6102158" y="3436181"/>
              <a:ext cx="206453" cy="132311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2" name="Flowchart: Direct Access Storage 41"/>
            <p:cNvSpPr/>
            <p:nvPr/>
          </p:nvSpPr>
          <p:spPr>
            <a:xfrm rot="2611824">
              <a:off x="5844985" y="4466828"/>
              <a:ext cx="658711" cy="197915"/>
            </a:xfrm>
            <a:prstGeom prst="flowChartMagneticDrum">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43" name="Straight Connector 42"/>
            <p:cNvCxnSpPr/>
            <p:nvPr/>
          </p:nvCxnSpPr>
          <p:spPr>
            <a:xfrm rot="5400000">
              <a:off x="5679212" y="3076864"/>
              <a:ext cx="17526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44" name="Straight Connector 43"/>
            <p:cNvCxnSpPr/>
            <p:nvPr/>
          </p:nvCxnSpPr>
          <p:spPr>
            <a:xfrm rot="5400000">
              <a:off x="5222012" y="3686464"/>
              <a:ext cx="5334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45" name="Straight Connector 44"/>
            <p:cNvCxnSpPr/>
            <p:nvPr/>
          </p:nvCxnSpPr>
          <p:spPr>
            <a:xfrm rot="10800000">
              <a:off x="5260112" y="3024928"/>
              <a:ext cx="2286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46" name="Straight Connector 45"/>
            <p:cNvCxnSpPr/>
            <p:nvPr/>
          </p:nvCxnSpPr>
          <p:spPr>
            <a:xfrm rot="10800000">
              <a:off x="5260112" y="3179628"/>
              <a:ext cx="2286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47" name="Straight Connector 46"/>
            <p:cNvCxnSpPr/>
            <p:nvPr/>
          </p:nvCxnSpPr>
          <p:spPr>
            <a:xfrm rot="10800000">
              <a:off x="5260112" y="3267364"/>
              <a:ext cx="2286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48" name="Straight Connector 47"/>
            <p:cNvCxnSpPr/>
            <p:nvPr/>
          </p:nvCxnSpPr>
          <p:spPr>
            <a:xfrm rot="10800000">
              <a:off x="5260112" y="3419764"/>
              <a:ext cx="228600"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49" name="Straight Connector 48"/>
            <p:cNvCxnSpPr/>
            <p:nvPr/>
          </p:nvCxnSpPr>
          <p:spPr>
            <a:xfrm>
              <a:off x="5486400" y="3218872"/>
              <a:ext cx="10668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50" name="Down Arrow 49"/>
            <p:cNvSpPr/>
            <p:nvPr/>
          </p:nvSpPr>
          <p:spPr>
            <a:xfrm>
              <a:off x="5638800" y="3352800"/>
              <a:ext cx="152400" cy="381000"/>
            </a:xfrm>
            <a:prstGeom prst="down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51" name="Curved Connector 50"/>
            <p:cNvCxnSpPr/>
            <p:nvPr/>
          </p:nvCxnSpPr>
          <p:spPr>
            <a:xfrm rot="5400000" flipH="1" flipV="1">
              <a:off x="6324600" y="4267200"/>
              <a:ext cx="457200" cy="152400"/>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2" name="Curved Connector 51"/>
            <p:cNvCxnSpPr/>
            <p:nvPr/>
          </p:nvCxnSpPr>
          <p:spPr>
            <a:xfrm rot="10800000">
              <a:off x="4724400" y="2743200"/>
              <a:ext cx="533400" cy="381000"/>
            </a:xfrm>
            <a:prstGeom prst="curvedConnector3">
              <a:avLst>
                <a:gd name="adj1" fmla="val 39527"/>
              </a:avLst>
            </a:prstGeom>
            <a:ln>
              <a:tailEnd type="arrow"/>
            </a:ln>
          </p:spPr>
          <p:style>
            <a:lnRef idx="2">
              <a:schemeClr val="accent2"/>
            </a:lnRef>
            <a:fillRef idx="0">
              <a:schemeClr val="accent2"/>
            </a:fillRef>
            <a:effectRef idx="1">
              <a:schemeClr val="accent2"/>
            </a:effectRef>
            <a:fontRef idx="minor">
              <a:schemeClr val="tx1"/>
            </a:fontRef>
          </p:style>
        </p:cxnSp>
        <p:cxnSp>
          <p:nvCxnSpPr>
            <p:cNvPr id="53" name="Curved Connector 52"/>
            <p:cNvCxnSpPr/>
            <p:nvPr/>
          </p:nvCxnSpPr>
          <p:spPr>
            <a:xfrm rot="16200000" flipH="1">
              <a:off x="5336312" y="4334164"/>
              <a:ext cx="381000" cy="76200"/>
            </a:xfrm>
            <a:prstGeom prst="curvedConnector3">
              <a:avLst>
                <a:gd name="adj1" fmla="val 47576"/>
              </a:avLst>
            </a:prstGeom>
            <a:ln>
              <a:tailEnd type="arrow"/>
            </a:ln>
          </p:spPr>
          <p:style>
            <a:lnRef idx="2">
              <a:schemeClr val="accent1"/>
            </a:lnRef>
            <a:fillRef idx="0">
              <a:schemeClr val="accent1"/>
            </a:fillRef>
            <a:effectRef idx="1">
              <a:schemeClr val="accent1"/>
            </a:effectRef>
            <a:fontRef idx="minor">
              <a:schemeClr val="tx1"/>
            </a:fontRef>
          </p:style>
        </p:cxnSp>
        <p:sp>
          <p:nvSpPr>
            <p:cNvPr id="54" name="Rectangle 53"/>
            <p:cNvSpPr/>
            <p:nvPr/>
          </p:nvSpPr>
          <p:spPr>
            <a:xfrm>
              <a:off x="6622476" y="3038764"/>
              <a:ext cx="85436" cy="10367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5" name="Rounded Rectangle 54"/>
            <p:cNvSpPr/>
            <p:nvPr/>
          </p:nvSpPr>
          <p:spPr>
            <a:xfrm rot="5400000" flipH="1">
              <a:off x="6459684" y="3000664"/>
              <a:ext cx="152400" cy="228600"/>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6" name="Rounded Rectangle 55"/>
            <p:cNvSpPr/>
            <p:nvPr/>
          </p:nvSpPr>
          <p:spPr>
            <a:xfrm rot="5400000" flipH="1">
              <a:off x="6517412" y="3915064"/>
              <a:ext cx="76200" cy="304800"/>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57" name="Straight Connector 56"/>
            <p:cNvCxnSpPr>
              <a:stCxn id="55" idx="3"/>
            </p:cNvCxnSpPr>
            <p:nvPr/>
          </p:nvCxnSpPr>
          <p:spPr>
            <a:xfrm rot="5400000" flipH="1" flipV="1">
              <a:off x="6554938" y="3018924"/>
              <a:ext cx="787" cy="38894"/>
            </a:xfrm>
            <a:prstGeom prst="line">
              <a:avLst/>
            </a:prstGeom>
          </p:spPr>
          <p:style>
            <a:lnRef idx="2">
              <a:schemeClr val="accent2"/>
            </a:lnRef>
            <a:fillRef idx="0">
              <a:schemeClr val="accent2"/>
            </a:fillRef>
            <a:effectRef idx="1">
              <a:schemeClr val="accent2"/>
            </a:effectRef>
            <a:fontRef idx="minor">
              <a:schemeClr val="tx1"/>
            </a:fontRef>
          </p:style>
        </p:cxnSp>
        <p:cxnSp>
          <p:nvCxnSpPr>
            <p:cNvPr id="58" name="Straight Connector 57"/>
            <p:cNvCxnSpPr/>
            <p:nvPr/>
          </p:nvCxnSpPr>
          <p:spPr>
            <a:xfrm rot="10800000">
              <a:off x="6555513" y="3191164"/>
              <a:ext cx="67527"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59" name="Straight Connector 58"/>
            <p:cNvCxnSpPr/>
            <p:nvPr/>
          </p:nvCxnSpPr>
          <p:spPr>
            <a:xfrm rot="10800000">
              <a:off x="6555512" y="3038764"/>
              <a:ext cx="152400" cy="1588"/>
            </a:xfrm>
            <a:prstGeom prst="line">
              <a:avLst/>
            </a:prstGeom>
          </p:spPr>
          <p:style>
            <a:lnRef idx="2">
              <a:schemeClr val="accent2"/>
            </a:lnRef>
            <a:fillRef idx="0">
              <a:schemeClr val="accent2"/>
            </a:fillRef>
            <a:effectRef idx="1">
              <a:schemeClr val="accent2"/>
            </a:effectRef>
            <a:fontRef idx="minor">
              <a:schemeClr val="tx1"/>
            </a:fontRef>
          </p:style>
        </p:cxnSp>
        <p:sp>
          <p:nvSpPr>
            <p:cNvPr id="60" name="Rounded Rectangle 59"/>
            <p:cNvSpPr/>
            <p:nvPr/>
          </p:nvSpPr>
          <p:spPr>
            <a:xfrm rot="5400000" flipH="1">
              <a:off x="5524500" y="3009900"/>
              <a:ext cx="152400" cy="228600"/>
            </a:xfrm>
            <a:prstGeom prst="round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61" name="Curved Connector 60"/>
            <p:cNvCxnSpPr/>
            <p:nvPr/>
          </p:nvCxnSpPr>
          <p:spPr>
            <a:xfrm rot="10800000" flipV="1">
              <a:off x="5486400" y="2810164"/>
              <a:ext cx="381000" cy="304800"/>
            </a:xfrm>
            <a:prstGeom prst="curvedConnector3">
              <a:avLst>
                <a:gd name="adj1" fmla="val 28182"/>
              </a:avLst>
            </a:prstGeom>
            <a:ln>
              <a:tailEnd type="arrow"/>
            </a:ln>
          </p:spPr>
          <p:style>
            <a:lnRef idx="2">
              <a:schemeClr val="accent2"/>
            </a:lnRef>
            <a:fillRef idx="0">
              <a:schemeClr val="accent2"/>
            </a:fillRef>
            <a:effectRef idx="1">
              <a:schemeClr val="accent2"/>
            </a:effectRef>
            <a:fontRef idx="minor">
              <a:schemeClr val="tx1"/>
            </a:fontRef>
          </p:style>
        </p:cxnSp>
        <p:cxnSp>
          <p:nvCxnSpPr>
            <p:cNvPr id="62" name="Straight Arrow Connector 61"/>
            <p:cNvCxnSpPr/>
            <p:nvPr/>
          </p:nvCxnSpPr>
          <p:spPr>
            <a:xfrm rot="5400000" flipH="1" flipV="1">
              <a:off x="6355414" y="338895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Curved Connector 62"/>
            <p:cNvCxnSpPr/>
            <p:nvPr/>
          </p:nvCxnSpPr>
          <p:spPr>
            <a:xfrm>
              <a:off x="5562600" y="4724400"/>
              <a:ext cx="457200" cy="304800"/>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4" name="Curved Connector 63"/>
            <p:cNvCxnSpPr/>
            <p:nvPr/>
          </p:nvCxnSpPr>
          <p:spPr>
            <a:xfrm rot="16200000" flipV="1">
              <a:off x="6274952" y="2809008"/>
              <a:ext cx="304800" cy="228600"/>
            </a:xfrm>
            <a:prstGeom prst="curvedConnector3">
              <a:avLst>
                <a:gd name="adj1" fmla="val -4546"/>
              </a:avLst>
            </a:prstGeom>
            <a:ln>
              <a:tailEnd type="arrow"/>
            </a:ln>
          </p:spPr>
          <p:style>
            <a:lnRef idx="2">
              <a:schemeClr val="accent1"/>
            </a:lnRef>
            <a:fillRef idx="0">
              <a:schemeClr val="accent1"/>
            </a:fillRef>
            <a:effectRef idx="1">
              <a:schemeClr val="accent1"/>
            </a:effectRef>
            <a:fontRef idx="minor">
              <a:schemeClr val="tx1"/>
            </a:fontRef>
          </p:style>
        </p:cxnSp>
        <p:sp>
          <p:nvSpPr>
            <p:cNvPr id="65" name="Rectangle 64"/>
            <p:cNvSpPr/>
            <p:nvPr/>
          </p:nvSpPr>
          <p:spPr>
            <a:xfrm>
              <a:off x="5638801" y="1828800"/>
              <a:ext cx="76200" cy="38099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sp>
        <p:nvSpPr>
          <p:cNvPr id="66" name="Rectangle 65"/>
          <p:cNvSpPr/>
          <p:nvPr/>
        </p:nvSpPr>
        <p:spPr>
          <a:xfrm>
            <a:off x="1600200" y="1981200"/>
            <a:ext cx="325730" cy="369332"/>
          </a:xfrm>
          <a:prstGeom prst="rect">
            <a:avLst/>
          </a:prstGeom>
        </p:spPr>
        <p:txBody>
          <a:bodyPr wrap="none">
            <a:spAutoFit/>
          </a:bodyPr>
          <a:lstStyle/>
          <a:p>
            <a:r>
              <a:rPr lang="en-US" b="1" dirty="0" smtClean="0">
                <a:solidFill>
                  <a:srgbClr val="0000FF"/>
                </a:solidFill>
                <a:latin typeface="Tahoma" pitchFamily="34" charset="0"/>
                <a:ea typeface="Times New Roman" pitchFamily="18" charset="0"/>
                <a:cs typeface="Tahoma" pitchFamily="34" charset="0"/>
              </a:rPr>
              <a:t>T</a:t>
            </a:r>
            <a:endParaRPr lang="en-US" dirty="0"/>
          </a:p>
        </p:txBody>
      </p:sp>
      <p:sp>
        <p:nvSpPr>
          <p:cNvPr id="68" name="Rectangle 67"/>
          <p:cNvSpPr/>
          <p:nvPr/>
        </p:nvSpPr>
        <p:spPr>
          <a:xfrm>
            <a:off x="1524000" y="4114800"/>
            <a:ext cx="325730" cy="369332"/>
          </a:xfrm>
          <a:prstGeom prst="rect">
            <a:avLst/>
          </a:prstGeom>
        </p:spPr>
        <p:txBody>
          <a:bodyPr wrap="none">
            <a:spAutoFit/>
          </a:bodyPr>
          <a:lstStyle/>
          <a:p>
            <a:r>
              <a:rPr lang="en-US" b="1" dirty="0" smtClean="0">
                <a:solidFill>
                  <a:srgbClr val="0000FF"/>
                </a:solidFill>
                <a:latin typeface="Tahoma" pitchFamily="34" charset="0"/>
                <a:ea typeface="Times New Roman" pitchFamily="18" charset="0"/>
                <a:cs typeface="Tahoma" pitchFamily="34" charset="0"/>
              </a:rPr>
              <a:t>T</a:t>
            </a:r>
            <a:endParaRPr lang="en-US" dirty="0"/>
          </a:p>
        </p:txBody>
      </p:sp>
      <p:sp>
        <p:nvSpPr>
          <p:cNvPr id="67" name="Striped Right Arrow 66"/>
          <p:cNvSpPr/>
          <p:nvPr/>
        </p:nvSpPr>
        <p:spPr>
          <a:xfrm rot="10800000">
            <a:off x="1752600" y="1447800"/>
            <a:ext cx="533399" cy="457200"/>
          </a:xfrm>
          <a:prstGeom prst="stripedRightArrow">
            <a:avLst>
              <a:gd name="adj1" fmla="val 50000"/>
              <a:gd name="adj2" fmla="val 5952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Striped Right Arrow 68"/>
          <p:cNvSpPr/>
          <p:nvPr/>
        </p:nvSpPr>
        <p:spPr>
          <a:xfrm rot="10800000">
            <a:off x="1676400" y="3352800"/>
            <a:ext cx="533399" cy="457200"/>
          </a:xfrm>
          <a:prstGeom prst="stripedRightArrow">
            <a:avLst>
              <a:gd name="adj1" fmla="val 50000"/>
              <a:gd name="adj2" fmla="val 5952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528477"/>
          <a:ext cx="8534401" cy="6172202"/>
        </p:xfrm>
        <a:graphic>
          <a:graphicData uri="http://schemas.openxmlformats.org/drawingml/2006/table">
            <a:tbl>
              <a:tblPr/>
              <a:tblGrid>
                <a:gridCol w="620504"/>
                <a:gridCol w="3732970"/>
                <a:gridCol w="4180927"/>
              </a:tblGrid>
              <a:tr h="473374">
                <a:tc>
                  <a:txBody>
                    <a:bodyPr/>
                    <a:lstStyle/>
                    <a:p>
                      <a:pPr marL="0" marR="0" algn="ctr">
                        <a:spcBef>
                          <a:spcPts val="0"/>
                        </a:spcBef>
                        <a:spcAft>
                          <a:spcPts val="0"/>
                        </a:spcAft>
                      </a:pPr>
                      <a:r>
                        <a:rPr lang="en-US" sz="1400" b="1" dirty="0">
                          <a:solidFill>
                            <a:srgbClr val="FF0000"/>
                          </a:solidFill>
                          <a:latin typeface="Arial" pitchFamily="34" charset="0"/>
                          <a:ea typeface="Times New Roman"/>
                          <a:cs typeface="Arial" pitchFamily="34" charset="0"/>
                        </a:rPr>
                        <a:t>Sr. No.</a:t>
                      </a:r>
                      <a:endParaRPr lang="en-US" sz="1400" b="1" dirty="0">
                        <a:latin typeface="Arial" pitchFamily="34" charset="0"/>
                        <a:ea typeface="Times New Roman"/>
                        <a:cs typeface="Arial" pitchFamily="34" charset="0"/>
                      </a:endParaRPr>
                    </a:p>
                  </a:txBody>
                  <a:tcPr marL="65237" marR="65237"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FF0000"/>
                          </a:solidFill>
                          <a:latin typeface="Arial" pitchFamily="34" charset="0"/>
                          <a:ea typeface="Times New Roman"/>
                          <a:cs typeface="Arial" pitchFamily="34" charset="0"/>
                        </a:rPr>
                        <a:t>Four Stroke Engine</a:t>
                      </a:r>
                      <a:endParaRPr lang="en-US" sz="1400" b="1" dirty="0">
                        <a:latin typeface="Arial" pitchFamily="34" charset="0"/>
                        <a:ea typeface="Times New Roman"/>
                        <a:cs typeface="Arial" pitchFamily="34" charset="0"/>
                      </a:endParaRPr>
                    </a:p>
                  </a:txBody>
                  <a:tcPr marL="65237" marR="65237"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FF0000"/>
                          </a:solidFill>
                          <a:latin typeface="Arial" pitchFamily="34" charset="0"/>
                          <a:ea typeface="Times New Roman"/>
                          <a:cs typeface="Arial" pitchFamily="34" charset="0"/>
                        </a:rPr>
                        <a:t>Two Stroke Engine</a:t>
                      </a:r>
                      <a:endParaRPr lang="en-US" sz="1400" b="1" dirty="0">
                        <a:latin typeface="Arial" pitchFamily="34" charset="0"/>
                        <a:ea typeface="Times New Roman"/>
                        <a:cs typeface="Arial" pitchFamily="34" charset="0"/>
                      </a:endParaRPr>
                    </a:p>
                  </a:txBody>
                  <a:tcPr marL="65237" marR="65237"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r>
              <a:tr h="475208">
                <a:tc>
                  <a:txBody>
                    <a:bodyPr/>
                    <a:lstStyle/>
                    <a:p>
                      <a:pPr marL="0" marR="0" algn="ctr">
                        <a:spcBef>
                          <a:spcPts val="0"/>
                        </a:spcBef>
                        <a:spcAft>
                          <a:spcPts val="0"/>
                        </a:spcAft>
                      </a:pPr>
                      <a:r>
                        <a:rPr lang="en-US" sz="1400" b="1">
                          <a:solidFill>
                            <a:srgbClr val="0000FF"/>
                          </a:solidFill>
                          <a:latin typeface="Arial" pitchFamily="34" charset="0"/>
                          <a:ea typeface="Times New Roman"/>
                          <a:cs typeface="Arial" pitchFamily="34" charset="0"/>
                        </a:rPr>
                        <a:t>1.</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One power stroke for every two revolution of the crankshaft.</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l">
                        <a:spcBef>
                          <a:spcPts val="0"/>
                        </a:spcBef>
                        <a:spcAft>
                          <a:spcPts val="0"/>
                        </a:spcAft>
                      </a:pPr>
                      <a:r>
                        <a:rPr lang="en-US" sz="1400" b="1">
                          <a:solidFill>
                            <a:srgbClr val="0000FF"/>
                          </a:solidFill>
                          <a:latin typeface="Arial" pitchFamily="34" charset="0"/>
                          <a:ea typeface="Times New Roman"/>
                          <a:cs typeface="Arial" pitchFamily="34" charset="0"/>
                        </a:rPr>
                        <a:t>One power stroke for each revolution of the crankshaft.</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75208">
                <a:tc>
                  <a:txBody>
                    <a:bodyPr/>
                    <a:lstStyle/>
                    <a:p>
                      <a:pPr marL="0" marR="0" algn="ctr">
                        <a:spcBef>
                          <a:spcPts val="0"/>
                        </a:spcBef>
                        <a:spcAft>
                          <a:spcPts val="0"/>
                        </a:spcAft>
                      </a:pPr>
                      <a:r>
                        <a:rPr lang="en-US" sz="1400" b="1">
                          <a:solidFill>
                            <a:srgbClr val="0000FF"/>
                          </a:solidFill>
                          <a:latin typeface="Arial" pitchFamily="34" charset="0"/>
                          <a:ea typeface="Times New Roman"/>
                          <a:cs typeface="Arial" pitchFamily="34" charset="0"/>
                        </a:rPr>
                        <a:t>2.</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There are inlet and exhaust </a:t>
                      </a:r>
                      <a:r>
                        <a:rPr lang="en-US" sz="1400" b="1" dirty="0">
                          <a:solidFill>
                            <a:srgbClr val="C00000"/>
                          </a:solidFill>
                          <a:latin typeface="Arial" pitchFamily="34" charset="0"/>
                          <a:ea typeface="Times New Roman"/>
                          <a:cs typeface="Arial" pitchFamily="34" charset="0"/>
                        </a:rPr>
                        <a:t>valves</a:t>
                      </a:r>
                      <a:r>
                        <a:rPr lang="en-US" sz="1400" b="1" dirty="0">
                          <a:solidFill>
                            <a:srgbClr val="0000FF"/>
                          </a:solidFill>
                          <a:latin typeface="Arial" pitchFamily="34" charset="0"/>
                          <a:ea typeface="Times New Roman"/>
                          <a:cs typeface="Arial" pitchFamily="34" charset="0"/>
                        </a:rPr>
                        <a:t> in the engine.</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There are inlet, exhaust and transfer </a:t>
                      </a:r>
                      <a:r>
                        <a:rPr lang="en-US" sz="1400" b="1" dirty="0">
                          <a:solidFill>
                            <a:srgbClr val="C00000"/>
                          </a:solidFill>
                          <a:latin typeface="Arial" pitchFamily="34" charset="0"/>
                          <a:ea typeface="Times New Roman"/>
                          <a:cs typeface="Arial" pitchFamily="34" charset="0"/>
                        </a:rPr>
                        <a:t>ports</a:t>
                      </a:r>
                      <a:r>
                        <a:rPr lang="en-US" sz="1400" b="1" dirty="0">
                          <a:solidFill>
                            <a:srgbClr val="0000FF"/>
                          </a:solidFill>
                          <a:latin typeface="Arial" pitchFamily="34" charset="0"/>
                          <a:ea typeface="Times New Roman"/>
                          <a:cs typeface="Arial" pitchFamily="34" charset="0"/>
                        </a:rPr>
                        <a:t> instead of valves.</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75208">
                <a:tc>
                  <a:txBody>
                    <a:bodyPr/>
                    <a:lstStyle/>
                    <a:p>
                      <a:pPr marL="0" marR="0" algn="ctr">
                        <a:spcBef>
                          <a:spcPts val="0"/>
                        </a:spcBef>
                        <a:spcAft>
                          <a:spcPts val="0"/>
                        </a:spcAft>
                      </a:pPr>
                      <a:r>
                        <a:rPr lang="en-US" sz="1400" b="1">
                          <a:solidFill>
                            <a:srgbClr val="0000FF"/>
                          </a:solidFill>
                          <a:latin typeface="Arial" pitchFamily="34" charset="0"/>
                          <a:ea typeface="Times New Roman"/>
                          <a:cs typeface="Arial" pitchFamily="34" charset="0"/>
                        </a:rPr>
                        <a:t>3.</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Crankcase is not fully closed and air tight.</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Crankcase is fully closed and air tight.</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73374">
                <a:tc>
                  <a:txBody>
                    <a:bodyPr/>
                    <a:lstStyle/>
                    <a:p>
                      <a:pPr marL="0" marR="0" algn="ctr">
                        <a:spcBef>
                          <a:spcPts val="0"/>
                        </a:spcBef>
                        <a:spcAft>
                          <a:spcPts val="0"/>
                        </a:spcAft>
                      </a:pPr>
                      <a:r>
                        <a:rPr lang="en-US" sz="1400" b="1">
                          <a:solidFill>
                            <a:srgbClr val="0000FF"/>
                          </a:solidFill>
                          <a:latin typeface="Arial" pitchFamily="34" charset="0"/>
                          <a:ea typeface="Times New Roman"/>
                          <a:cs typeface="Arial" pitchFamily="34" charset="0"/>
                        </a:rPr>
                        <a:t>4.</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Top of the piston compress the charge.</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Both sides of piston compress the charge.</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75208">
                <a:tc>
                  <a:txBody>
                    <a:bodyPr/>
                    <a:lstStyle/>
                    <a:p>
                      <a:pPr marL="0" marR="0" algn="ctr">
                        <a:spcBef>
                          <a:spcPts val="0"/>
                        </a:spcBef>
                        <a:spcAft>
                          <a:spcPts val="0"/>
                        </a:spcAft>
                      </a:pPr>
                      <a:r>
                        <a:rPr lang="en-US" sz="1400" b="1">
                          <a:solidFill>
                            <a:srgbClr val="0000FF"/>
                          </a:solidFill>
                          <a:latin typeface="Arial" pitchFamily="34" charset="0"/>
                          <a:ea typeface="Times New Roman"/>
                          <a:cs typeface="Arial" pitchFamily="34" charset="0"/>
                        </a:rPr>
                        <a:t>5.</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Size of the flywheel is comparatively larger.</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Size of the flywheel is comparatively smaller.</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75208">
                <a:tc>
                  <a:txBody>
                    <a:bodyPr/>
                    <a:lstStyle/>
                    <a:p>
                      <a:pPr marL="0" marR="0" algn="ctr">
                        <a:spcBef>
                          <a:spcPts val="0"/>
                        </a:spcBef>
                        <a:spcAft>
                          <a:spcPts val="0"/>
                        </a:spcAft>
                      </a:pPr>
                      <a:r>
                        <a:rPr lang="en-US" sz="1400" b="1">
                          <a:solidFill>
                            <a:srgbClr val="0000FF"/>
                          </a:solidFill>
                          <a:latin typeface="Arial" pitchFamily="34" charset="0"/>
                          <a:ea typeface="Times New Roman"/>
                          <a:cs typeface="Arial" pitchFamily="34" charset="0"/>
                        </a:rPr>
                        <a:t>6.</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spcBef>
                          <a:spcPts val="0"/>
                        </a:spcBef>
                        <a:spcAft>
                          <a:spcPts val="0"/>
                        </a:spcAft>
                      </a:pPr>
                      <a:r>
                        <a:rPr lang="en-US" sz="1400" b="1">
                          <a:solidFill>
                            <a:srgbClr val="0000FF"/>
                          </a:solidFill>
                          <a:latin typeface="Arial" pitchFamily="34" charset="0"/>
                          <a:ea typeface="Times New Roman"/>
                          <a:cs typeface="Arial" pitchFamily="34" charset="0"/>
                        </a:rPr>
                        <a:t>Fuel is fully consumed.</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Fuel is not fully consumed.</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75208">
                <a:tc>
                  <a:txBody>
                    <a:bodyPr/>
                    <a:lstStyle/>
                    <a:p>
                      <a:pPr marL="0" marR="0" algn="ctr">
                        <a:spcBef>
                          <a:spcPts val="0"/>
                        </a:spcBef>
                        <a:spcAft>
                          <a:spcPts val="0"/>
                        </a:spcAft>
                      </a:pPr>
                      <a:r>
                        <a:rPr lang="en-US" sz="1400" b="1">
                          <a:solidFill>
                            <a:srgbClr val="0000FF"/>
                          </a:solidFill>
                          <a:latin typeface="Arial" pitchFamily="34" charset="0"/>
                          <a:ea typeface="Times New Roman"/>
                          <a:cs typeface="Arial" pitchFamily="34" charset="0"/>
                        </a:rPr>
                        <a:t>7.</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l">
                        <a:spcBef>
                          <a:spcPts val="0"/>
                        </a:spcBef>
                        <a:spcAft>
                          <a:spcPts val="0"/>
                        </a:spcAft>
                      </a:pPr>
                      <a:r>
                        <a:rPr lang="en-US" sz="1400" b="1">
                          <a:solidFill>
                            <a:srgbClr val="0000FF"/>
                          </a:solidFill>
                          <a:latin typeface="Arial" pitchFamily="34" charset="0"/>
                          <a:ea typeface="Times New Roman"/>
                          <a:cs typeface="Arial" pitchFamily="34" charset="0"/>
                        </a:rPr>
                        <a:t>Weight of engine per hp is high.</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Weight of engine per hp is comparatively low.</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73374">
                <a:tc>
                  <a:txBody>
                    <a:bodyPr/>
                    <a:lstStyle/>
                    <a:p>
                      <a:pPr marL="0" marR="0" algn="ctr">
                        <a:spcBef>
                          <a:spcPts val="0"/>
                        </a:spcBef>
                        <a:spcAft>
                          <a:spcPts val="0"/>
                        </a:spcAft>
                      </a:pPr>
                      <a:r>
                        <a:rPr lang="en-US" sz="1400" b="1">
                          <a:solidFill>
                            <a:srgbClr val="0000FF"/>
                          </a:solidFill>
                          <a:latin typeface="Arial" pitchFamily="34" charset="0"/>
                          <a:ea typeface="Times New Roman"/>
                          <a:cs typeface="Arial" pitchFamily="34" charset="0"/>
                        </a:rPr>
                        <a:t>8.</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spcBef>
                          <a:spcPts val="0"/>
                        </a:spcBef>
                        <a:spcAft>
                          <a:spcPts val="0"/>
                        </a:spcAft>
                      </a:pPr>
                      <a:r>
                        <a:rPr lang="en-US" sz="1400" b="1">
                          <a:solidFill>
                            <a:srgbClr val="0000FF"/>
                          </a:solidFill>
                          <a:latin typeface="Arial" pitchFamily="34" charset="0"/>
                          <a:ea typeface="Times New Roman"/>
                          <a:cs typeface="Arial" pitchFamily="34" charset="0"/>
                        </a:rPr>
                        <a:t>Thermal efficiency is high.</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Thermal efficiency is comparatively low.</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75208">
                <a:tc>
                  <a:txBody>
                    <a:bodyPr/>
                    <a:lstStyle/>
                    <a:p>
                      <a:pPr marL="0" marR="0" algn="ctr">
                        <a:spcBef>
                          <a:spcPts val="0"/>
                        </a:spcBef>
                        <a:spcAft>
                          <a:spcPts val="0"/>
                        </a:spcAft>
                      </a:pPr>
                      <a:r>
                        <a:rPr lang="en-US" sz="1400" b="1">
                          <a:solidFill>
                            <a:srgbClr val="0000FF"/>
                          </a:solidFill>
                          <a:latin typeface="Arial" pitchFamily="34" charset="0"/>
                          <a:ea typeface="Times New Roman"/>
                          <a:cs typeface="Arial" pitchFamily="34" charset="0"/>
                        </a:rPr>
                        <a:t>9.</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l">
                        <a:spcBef>
                          <a:spcPts val="0"/>
                        </a:spcBef>
                        <a:spcAft>
                          <a:spcPts val="0"/>
                        </a:spcAft>
                      </a:pPr>
                      <a:r>
                        <a:rPr lang="en-US" sz="1400" b="1">
                          <a:solidFill>
                            <a:srgbClr val="0000FF"/>
                          </a:solidFill>
                          <a:latin typeface="Arial" pitchFamily="34" charset="0"/>
                          <a:ea typeface="Times New Roman"/>
                          <a:cs typeface="Arial" pitchFamily="34" charset="0"/>
                        </a:rPr>
                        <a:t>Removal of exhaust gases is easy.</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Removal of exhaust gases is comparatively difficult.</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75208">
                <a:tc>
                  <a:txBody>
                    <a:bodyPr/>
                    <a:lstStyle/>
                    <a:p>
                      <a:pPr marL="0" marR="0" algn="ctr">
                        <a:spcBef>
                          <a:spcPts val="0"/>
                        </a:spcBef>
                        <a:spcAft>
                          <a:spcPts val="0"/>
                        </a:spcAft>
                      </a:pPr>
                      <a:r>
                        <a:rPr lang="en-US" sz="1400" b="1">
                          <a:solidFill>
                            <a:srgbClr val="0000FF"/>
                          </a:solidFill>
                          <a:latin typeface="Arial" pitchFamily="34" charset="0"/>
                          <a:ea typeface="Times New Roman"/>
                          <a:cs typeface="Arial" pitchFamily="34" charset="0"/>
                        </a:rPr>
                        <a:t>10.</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spcBef>
                          <a:spcPts val="0"/>
                        </a:spcBef>
                        <a:spcAft>
                          <a:spcPts val="0"/>
                        </a:spcAft>
                      </a:pPr>
                      <a:r>
                        <a:rPr lang="en-US" sz="1400" b="1">
                          <a:solidFill>
                            <a:srgbClr val="0000FF"/>
                          </a:solidFill>
                          <a:latin typeface="Arial" pitchFamily="34" charset="0"/>
                          <a:ea typeface="Times New Roman"/>
                          <a:cs typeface="Arial" pitchFamily="34" charset="0"/>
                        </a:rPr>
                        <a:t>For lubrication separate lubrication system is provided.</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For lubrication oil is generally mixed with the fuel.</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75208">
                <a:tc>
                  <a:txBody>
                    <a:bodyPr/>
                    <a:lstStyle/>
                    <a:p>
                      <a:pPr marL="0" marR="0" algn="ctr">
                        <a:spcBef>
                          <a:spcPts val="0"/>
                        </a:spcBef>
                        <a:spcAft>
                          <a:spcPts val="0"/>
                        </a:spcAft>
                      </a:pPr>
                      <a:r>
                        <a:rPr lang="en-US" sz="1400" b="1">
                          <a:solidFill>
                            <a:srgbClr val="0000FF"/>
                          </a:solidFill>
                          <a:latin typeface="Arial" pitchFamily="34" charset="0"/>
                          <a:ea typeface="Times New Roman"/>
                          <a:cs typeface="Arial" pitchFamily="34" charset="0"/>
                        </a:rPr>
                        <a:t>11.</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All types of speed are possible.</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Mostly high speed engines are there.</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75208">
                <a:tc>
                  <a:txBody>
                    <a:bodyPr/>
                    <a:lstStyle/>
                    <a:p>
                      <a:pPr marL="0" marR="0" algn="ctr">
                        <a:spcBef>
                          <a:spcPts val="0"/>
                        </a:spcBef>
                        <a:spcAft>
                          <a:spcPts val="0"/>
                        </a:spcAft>
                      </a:pPr>
                      <a:r>
                        <a:rPr lang="en-US" sz="1400" b="1">
                          <a:solidFill>
                            <a:srgbClr val="0000FF"/>
                          </a:solidFill>
                          <a:latin typeface="Arial" pitchFamily="34" charset="0"/>
                          <a:ea typeface="Times New Roman"/>
                          <a:cs typeface="Arial" pitchFamily="34" charset="0"/>
                        </a:rPr>
                        <a:t>12.</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spcBef>
                          <a:spcPts val="0"/>
                        </a:spcBef>
                        <a:spcAft>
                          <a:spcPts val="0"/>
                        </a:spcAft>
                      </a:pPr>
                      <a:r>
                        <a:rPr lang="en-US" sz="1400" b="1">
                          <a:solidFill>
                            <a:srgbClr val="0000FF"/>
                          </a:solidFill>
                          <a:latin typeface="Arial" pitchFamily="34" charset="0"/>
                          <a:ea typeface="Times New Roman"/>
                          <a:cs typeface="Arial" pitchFamily="34" charset="0"/>
                        </a:rPr>
                        <a:t>It can be operated in one direction only.</a:t>
                      </a:r>
                      <a:endParaRPr lang="en-US" sz="1400" b="1">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spcBef>
                          <a:spcPts val="0"/>
                        </a:spcBef>
                        <a:spcAft>
                          <a:spcPts val="0"/>
                        </a:spcAft>
                      </a:pPr>
                      <a:r>
                        <a:rPr lang="en-US" sz="1400" b="1" dirty="0">
                          <a:solidFill>
                            <a:srgbClr val="0000FF"/>
                          </a:solidFill>
                          <a:latin typeface="Arial" pitchFamily="34" charset="0"/>
                          <a:ea typeface="Times New Roman"/>
                          <a:cs typeface="Arial" pitchFamily="34" charset="0"/>
                        </a:rPr>
                        <a:t>It can be operated in both directions.</a:t>
                      </a:r>
                      <a:endParaRPr lang="en-US" sz="1400" b="1" dirty="0">
                        <a:latin typeface="Arial" pitchFamily="34" charset="0"/>
                        <a:ea typeface="Times New Roman"/>
                        <a:cs typeface="Arial" pitchFamily="34" charset="0"/>
                      </a:endParaRPr>
                    </a:p>
                  </a:txBody>
                  <a:tcPr marL="65237" marR="652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25601" name="Rectangle 1"/>
          <p:cNvSpPr>
            <a:spLocks noChangeArrowheads="1"/>
          </p:cNvSpPr>
          <p:nvPr/>
        </p:nvSpPr>
        <p:spPr bwMode="auto">
          <a:xfrm>
            <a:off x="914400" y="0"/>
            <a:ext cx="7157729" cy="67710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28600" algn="l"/>
              </a:tabLst>
            </a:pPr>
            <a:r>
              <a:rPr kumimoji="0" lang="en-US" sz="2000" b="1" i="0" u="none" strike="noStrike" cap="none" normalizeH="0" baseline="0" dirty="0" smtClean="0">
                <a:ln>
                  <a:noFill/>
                </a:ln>
                <a:solidFill>
                  <a:srgbClr val="007A37"/>
                </a:solidFill>
                <a:effectLst/>
                <a:latin typeface="Tahoma" pitchFamily="34" charset="0"/>
                <a:ea typeface="Times New Roman" pitchFamily="18" charset="0"/>
                <a:cs typeface="Tahoma" pitchFamily="34" charset="0"/>
              </a:rPr>
              <a:t>Difference between two stroke and four stroke engine</a:t>
            </a:r>
            <a:endParaRPr kumimoji="0" lang="en-US" sz="2800" b="0" i="0" u="none" strike="noStrike" cap="none" normalizeH="0" baseline="0" dirty="0" smtClean="0">
              <a:ln>
                <a:noFill/>
              </a:ln>
              <a:solidFill>
                <a:srgbClr val="007A37"/>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28600" algn="l"/>
              </a:tabLst>
            </a:pP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609600"/>
          <a:ext cx="8382000" cy="6013521"/>
        </p:xfrm>
        <a:graphic>
          <a:graphicData uri="http://schemas.openxmlformats.org/drawingml/2006/table">
            <a:tbl>
              <a:tblPr/>
              <a:tblGrid>
                <a:gridCol w="688203"/>
                <a:gridCol w="3963441"/>
                <a:gridCol w="3730356"/>
              </a:tblGrid>
              <a:tr h="505609">
                <a:tc>
                  <a:txBody>
                    <a:bodyPr/>
                    <a:lstStyle/>
                    <a:p>
                      <a:pPr marL="0" marR="0" algn="ctr">
                        <a:spcBef>
                          <a:spcPts val="0"/>
                        </a:spcBef>
                        <a:spcAft>
                          <a:spcPts val="0"/>
                        </a:spcAft>
                      </a:pPr>
                      <a:r>
                        <a:rPr lang="en-US" sz="1600" b="1" dirty="0">
                          <a:solidFill>
                            <a:srgbClr val="FF0000"/>
                          </a:solidFill>
                          <a:latin typeface="Arial" pitchFamily="34" charset="0"/>
                          <a:ea typeface="Times New Roman"/>
                          <a:cs typeface="Arial" pitchFamily="34" charset="0"/>
                        </a:rPr>
                        <a:t>Sr. No.</a:t>
                      </a:r>
                      <a:endParaRPr lang="en-US" sz="1600" b="1" dirty="0">
                        <a:latin typeface="Arial" pitchFamily="34" charset="0"/>
                        <a:ea typeface="Times New Roman"/>
                        <a:cs typeface="Arial" pitchFamily="34" charset="0"/>
                      </a:endParaRPr>
                    </a:p>
                  </a:txBody>
                  <a:tcPr marL="67828" marR="6782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FF0000"/>
                          </a:solidFill>
                          <a:latin typeface="Arial" pitchFamily="34" charset="0"/>
                          <a:ea typeface="Times New Roman"/>
                          <a:cs typeface="Arial" pitchFamily="34" charset="0"/>
                        </a:rPr>
                        <a:t>Diesel Engine</a:t>
                      </a:r>
                      <a:endParaRPr lang="en-US" sz="1600" b="1" dirty="0">
                        <a:latin typeface="Arial" pitchFamily="34" charset="0"/>
                        <a:ea typeface="Times New Roman"/>
                        <a:cs typeface="Arial" pitchFamily="34" charset="0"/>
                      </a:endParaRPr>
                    </a:p>
                  </a:txBody>
                  <a:tcPr marL="67828" marR="6782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FF0000"/>
                          </a:solidFill>
                          <a:latin typeface="Arial" pitchFamily="34" charset="0"/>
                          <a:ea typeface="Times New Roman"/>
                          <a:cs typeface="Arial" pitchFamily="34" charset="0"/>
                        </a:rPr>
                        <a:t>Petrol Engine</a:t>
                      </a:r>
                      <a:endParaRPr lang="en-US" sz="1600" b="1">
                        <a:latin typeface="Arial" pitchFamily="34" charset="0"/>
                        <a:ea typeface="Times New Roman"/>
                        <a:cs typeface="Arial" pitchFamily="34" charset="0"/>
                      </a:endParaRPr>
                    </a:p>
                  </a:txBody>
                  <a:tcPr marL="67828" marR="6782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r>
              <a:tr h="505609">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1.</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It has got no carburetor, ignition coil and spark plug</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It has got carburetor, ignition coil and spark plug.</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05609">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2.</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It’s compression ratio varies from </a:t>
                      </a:r>
                      <a:r>
                        <a:rPr lang="en-US" sz="1600" b="1" dirty="0">
                          <a:solidFill>
                            <a:srgbClr val="C00000"/>
                          </a:solidFill>
                          <a:latin typeface="Arial" pitchFamily="34" charset="0"/>
                          <a:ea typeface="Times New Roman"/>
                          <a:cs typeface="Arial" pitchFamily="34" charset="0"/>
                        </a:rPr>
                        <a:t>14:1 to 22:1. </a:t>
                      </a: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It’s compression ratio varies from </a:t>
                      </a:r>
                      <a:r>
                        <a:rPr lang="en-US" sz="1600" b="1" dirty="0" smtClean="0">
                          <a:solidFill>
                            <a:srgbClr val="C00000"/>
                          </a:solidFill>
                          <a:latin typeface="Arial" pitchFamily="34" charset="0"/>
                          <a:ea typeface="Times New Roman"/>
                          <a:cs typeface="Arial" pitchFamily="34" charset="0"/>
                        </a:rPr>
                        <a:t>5:1 </a:t>
                      </a:r>
                      <a:r>
                        <a:rPr lang="en-US" sz="1600" b="1" dirty="0">
                          <a:solidFill>
                            <a:srgbClr val="C00000"/>
                          </a:solidFill>
                          <a:latin typeface="Arial" pitchFamily="34" charset="0"/>
                          <a:ea typeface="Times New Roman"/>
                          <a:cs typeface="Arial" pitchFamily="34" charset="0"/>
                        </a:rPr>
                        <a:t>to 8:1</a:t>
                      </a:r>
                      <a:r>
                        <a:rPr lang="en-US" sz="1600" b="1" dirty="0">
                          <a:solidFill>
                            <a:srgbClr val="0000FF"/>
                          </a:solidFill>
                          <a:latin typeface="Arial" pitchFamily="34" charset="0"/>
                          <a:ea typeface="Times New Roman"/>
                          <a:cs typeface="Arial" pitchFamily="34" charset="0"/>
                        </a:rPr>
                        <a:t>.</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05609">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3.</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It uses diesel oil as fuel.</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It uses petrol or power kerosene.</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05609">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4.</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Only air is sucked in cylinder in suction stroke.</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Mixture of air and fuel sucked in cylinder in suction stroke.</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05609">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5.</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It has got fuel injection pump.</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It has got no fuel injection pump.</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658458">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6.</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Fuel is injected in combustion chamber and ignited due to heat of compression.</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Air fuel mixture is compressed in the combustion chamber where ignited by an electric spark.</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05609">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7.</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Thermal efficiency is </a:t>
                      </a:r>
                      <a:r>
                        <a:rPr lang="en-US" sz="1600" b="1" dirty="0">
                          <a:solidFill>
                            <a:srgbClr val="C00000"/>
                          </a:solidFill>
                          <a:latin typeface="Arial" pitchFamily="34" charset="0"/>
                          <a:ea typeface="Times New Roman"/>
                          <a:cs typeface="Arial" pitchFamily="34" charset="0"/>
                        </a:rPr>
                        <a:t>32 to 38 %.</a:t>
                      </a: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Thermal efficiency is </a:t>
                      </a:r>
                      <a:r>
                        <a:rPr lang="en-US" sz="1600" b="1" dirty="0">
                          <a:solidFill>
                            <a:srgbClr val="C00000"/>
                          </a:solidFill>
                          <a:latin typeface="Arial" pitchFamily="34" charset="0"/>
                          <a:ea typeface="Times New Roman"/>
                          <a:cs typeface="Arial" pitchFamily="34" charset="0"/>
                        </a:rPr>
                        <a:t>25 to 32 %.</a:t>
                      </a: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505609">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8.</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Engine weight per hp is high</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Engine weight per hp is low.</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05609">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9.</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Operating cost is low</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Operating cost is high.</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658458">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10.</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spcBef>
                          <a:spcPts val="0"/>
                        </a:spcBef>
                        <a:spcAft>
                          <a:spcPts val="0"/>
                        </a:spcAft>
                      </a:pPr>
                      <a:r>
                        <a:rPr lang="en-US" sz="1600" b="1">
                          <a:solidFill>
                            <a:srgbClr val="0000FF"/>
                          </a:solidFill>
                          <a:latin typeface="Arial" pitchFamily="34" charset="0"/>
                          <a:ea typeface="Times New Roman"/>
                          <a:cs typeface="Arial" pitchFamily="34" charset="0"/>
                        </a:rPr>
                        <a:t>Compression pressure inside the cylinder varies from 35 to 45 kg/cm</a:t>
                      </a:r>
                      <a:r>
                        <a:rPr lang="en-US" sz="1600" b="1" baseline="30000">
                          <a:solidFill>
                            <a:srgbClr val="0000FF"/>
                          </a:solidFill>
                          <a:latin typeface="Arial" pitchFamily="34" charset="0"/>
                          <a:ea typeface="Times New Roman"/>
                          <a:cs typeface="Arial" pitchFamily="34" charset="0"/>
                        </a:rPr>
                        <a:t>2</a:t>
                      </a:r>
                      <a:r>
                        <a:rPr lang="en-US" sz="1600" b="1">
                          <a:solidFill>
                            <a:srgbClr val="0000FF"/>
                          </a:solidFill>
                          <a:latin typeface="Arial" pitchFamily="34" charset="0"/>
                          <a:ea typeface="Times New Roman"/>
                          <a:cs typeface="Arial" pitchFamily="34" charset="0"/>
                        </a:rPr>
                        <a:t> and temperature is about 500</a:t>
                      </a:r>
                      <a:r>
                        <a:rPr lang="en-US" sz="1600" b="1" baseline="30000">
                          <a:solidFill>
                            <a:srgbClr val="0000FF"/>
                          </a:solidFill>
                          <a:latin typeface="Arial" pitchFamily="34" charset="0"/>
                          <a:ea typeface="Times New Roman"/>
                          <a:cs typeface="Arial" pitchFamily="34" charset="0"/>
                        </a:rPr>
                        <a:t>O</a:t>
                      </a:r>
                      <a:r>
                        <a:rPr lang="en-US" sz="1600" b="1">
                          <a:solidFill>
                            <a:srgbClr val="0000FF"/>
                          </a:solidFill>
                          <a:latin typeface="Arial" pitchFamily="34" charset="0"/>
                          <a:ea typeface="Times New Roman"/>
                          <a:cs typeface="Arial" pitchFamily="34" charset="0"/>
                        </a:rPr>
                        <a:t>C.</a:t>
                      </a:r>
                      <a:endParaRPr lang="en-US" sz="1600" b="1">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spcBef>
                          <a:spcPts val="0"/>
                        </a:spcBef>
                        <a:spcAft>
                          <a:spcPts val="0"/>
                        </a:spcAft>
                      </a:pPr>
                      <a:r>
                        <a:rPr lang="en-US" sz="1600" b="1" dirty="0">
                          <a:solidFill>
                            <a:srgbClr val="0000FF"/>
                          </a:solidFill>
                          <a:latin typeface="Arial" pitchFamily="34" charset="0"/>
                          <a:ea typeface="Times New Roman"/>
                          <a:cs typeface="Arial" pitchFamily="34" charset="0"/>
                        </a:rPr>
                        <a:t>Compression pressure varies from 6 to 10 kg/cm</a:t>
                      </a:r>
                      <a:r>
                        <a:rPr lang="en-US" sz="1600" b="1" baseline="30000" dirty="0">
                          <a:solidFill>
                            <a:srgbClr val="0000FF"/>
                          </a:solidFill>
                          <a:latin typeface="Arial" pitchFamily="34" charset="0"/>
                          <a:ea typeface="Times New Roman"/>
                          <a:cs typeface="Arial" pitchFamily="34" charset="0"/>
                        </a:rPr>
                        <a:t>2</a:t>
                      </a:r>
                      <a:r>
                        <a:rPr lang="en-US" sz="1600" b="1" dirty="0">
                          <a:solidFill>
                            <a:srgbClr val="0000FF"/>
                          </a:solidFill>
                          <a:latin typeface="Arial" pitchFamily="34" charset="0"/>
                          <a:ea typeface="Times New Roman"/>
                          <a:cs typeface="Arial" pitchFamily="34" charset="0"/>
                        </a:rPr>
                        <a:t> and temperature is about 260</a:t>
                      </a:r>
                      <a:r>
                        <a:rPr lang="en-US" sz="1600" b="1" baseline="30000" dirty="0">
                          <a:solidFill>
                            <a:srgbClr val="0000FF"/>
                          </a:solidFill>
                          <a:latin typeface="Arial" pitchFamily="34" charset="0"/>
                          <a:ea typeface="Times New Roman"/>
                          <a:cs typeface="Arial" pitchFamily="34" charset="0"/>
                        </a:rPr>
                        <a:t>O</a:t>
                      </a:r>
                      <a:r>
                        <a:rPr lang="en-US" sz="1600" b="1" dirty="0">
                          <a:solidFill>
                            <a:srgbClr val="0000FF"/>
                          </a:solidFill>
                          <a:latin typeface="Arial" pitchFamily="34" charset="0"/>
                          <a:ea typeface="Times New Roman"/>
                          <a:cs typeface="Arial" pitchFamily="34" charset="0"/>
                        </a:rPr>
                        <a:t>C.</a:t>
                      </a:r>
                      <a:endParaRPr lang="en-US" sz="1600" b="1" dirty="0">
                        <a:latin typeface="Arial" pitchFamily="34" charset="0"/>
                        <a:ea typeface="Times New Roman"/>
                        <a:cs typeface="Arial" pitchFamily="34" charset="0"/>
                      </a:endParaRPr>
                    </a:p>
                  </a:txBody>
                  <a:tcPr marL="67828" marR="6782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24577" name="Rectangle 1"/>
          <p:cNvSpPr>
            <a:spLocks noChangeArrowheads="1"/>
          </p:cNvSpPr>
          <p:nvPr/>
        </p:nvSpPr>
        <p:spPr bwMode="auto">
          <a:xfrm>
            <a:off x="1295400" y="76200"/>
            <a:ext cx="6858000" cy="9848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0000"/>
                </a:solidFill>
                <a:effectLst/>
                <a:latin typeface="Tahoma" pitchFamily="34" charset="0"/>
                <a:ea typeface="Times New Roman" pitchFamily="18" charset="0"/>
                <a:cs typeface="Tahoma" pitchFamily="34" charset="0"/>
              </a:rPr>
              <a:t>Difference between diesel engine and petrol engine</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533400"/>
          <a:ext cx="8077200" cy="3677920"/>
        </p:xfrm>
        <a:graphic>
          <a:graphicData uri="http://schemas.openxmlformats.org/drawingml/2006/table">
            <a:tbl>
              <a:tblPr/>
              <a:tblGrid>
                <a:gridCol w="609600"/>
                <a:gridCol w="7467600"/>
              </a:tblGrid>
              <a:tr h="1752600">
                <a:tc>
                  <a:txBody>
                    <a:bodyPr/>
                    <a:lstStyle/>
                    <a:p>
                      <a:pPr marL="0" marR="0" algn="ctr">
                        <a:spcBef>
                          <a:spcPts val="0"/>
                        </a:spcBef>
                        <a:spcAft>
                          <a:spcPts val="0"/>
                        </a:spcAft>
                      </a:pPr>
                      <a:r>
                        <a:rPr lang="en-US" sz="2000" dirty="0">
                          <a:latin typeface="Times New Roman" pitchFamily="18" charset="0"/>
                          <a:ea typeface="Times New Roman"/>
                          <a:cs typeface="Times New Roman" pitchFamily="18" charset="0"/>
                        </a:rPr>
                        <a:t>1</a:t>
                      </a:r>
                      <a:r>
                        <a:rPr lang="en-US" sz="2000" dirty="0" smtClean="0">
                          <a:latin typeface="Times New Roman" pitchFamily="18" charset="0"/>
                          <a:ea typeface="Times New Roman"/>
                          <a:cs typeface="Times New Roman" pitchFamily="18" charset="0"/>
                        </a:rPr>
                        <a:t>.</a:t>
                      </a:r>
                    </a:p>
                    <a:p>
                      <a:pPr marL="0" marR="0" algn="ctr">
                        <a:spcBef>
                          <a:spcPts val="0"/>
                        </a:spcBef>
                        <a:spcAft>
                          <a:spcPts val="0"/>
                        </a:spcAft>
                      </a:pPr>
                      <a:endParaRPr lang="en-US" sz="2000" dirty="0" smtClean="0">
                        <a:latin typeface="Times New Roman" pitchFamily="18" charset="0"/>
                        <a:ea typeface="Times New Roman"/>
                        <a:cs typeface="Times New Roman" pitchFamily="18" charset="0"/>
                      </a:endParaRPr>
                    </a:p>
                    <a:p>
                      <a:pPr marL="0" marR="0" algn="ctr">
                        <a:spcBef>
                          <a:spcPts val="0"/>
                        </a:spcBef>
                        <a:spcAft>
                          <a:spcPts val="0"/>
                        </a:spcAft>
                      </a:pPr>
                      <a:endParaRPr lang="en-US" sz="2000" dirty="0" smtClean="0">
                        <a:latin typeface="Times New Roman" pitchFamily="18" charset="0"/>
                        <a:ea typeface="Times New Roman"/>
                        <a:cs typeface="Times New Roman" pitchFamily="18" charset="0"/>
                      </a:endParaRPr>
                    </a:p>
                    <a:p>
                      <a:pPr marL="0" marR="0" algn="ctr">
                        <a:spcBef>
                          <a:spcPts val="0"/>
                        </a:spcBef>
                        <a:spcAft>
                          <a:spcPts val="0"/>
                        </a:spcAft>
                      </a:pPr>
                      <a:endParaRPr lang="en-US" sz="2000" dirty="0" smtClean="0">
                        <a:latin typeface="Times New Roman" pitchFamily="18" charset="0"/>
                        <a:ea typeface="Times New Roman"/>
                        <a:cs typeface="Times New Roman" pitchFamily="18" charset="0"/>
                      </a:endParaRPr>
                    </a:p>
                    <a:p>
                      <a:pPr marL="0" marR="0" algn="ctr">
                        <a:spcBef>
                          <a:spcPts val="0"/>
                        </a:spcBef>
                        <a:spcAft>
                          <a:spcPts val="0"/>
                        </a:spcAft>
                      </a:pPr>
                      <a:r>
                        <a:rPr lang="en-US" sz="2000" dirty="0" err="1" smtClean="0">
                          <a:latin typeface="Times New Roman" pitchFamily="18" charset="0"/>
                          <a:ea typeface="Times New Roman"/>
                          <a:cs typeface="Times New Roman" pitchFamily="18" charset="0"/>
                        </a:rPr>
                        <a:t>Sol</a:t>
                      </a:r>
                      <a:r>
                        <a:rPr lang="en-US" sz="2000" baseline="30000" dirty="0" err="1" smtClean="0">
                          <a:latin typeface="Times New Roman" pitchFamily="18" charset="0"/>
                          <a:ea typeface="Times New Roman"/>
                          <a:cs typeface="Times New Roman" pitchFamily="18" charset="0"/>
                        </a:rPr>
                        <a:t>n</a:t>
                      </a:r>
                      <a:endParaRPr lang="en-US" sz="2400" dirty="0">
                        <a:latin typeface="Times New Roman" pitchFamily="18" charset="0"/>
                        <a:ea typeface="Times New Roman"/>
                        <a:cs typeface="Times New Roman" pitchFamily="18" charset="0"/>
                      </a:endParaRPr>
                    </a:p>
                  </a:txBody>
                  <a:tcPr marL="68580" marR="68580" marT="0" marB="0">
                    <a:lnL>
                      <a:noFill/>
                    </a:lnL>
                    <a:lnR>
                      <a:noFill/>
                    </a:lnR>
                    <a:lnT>
                      <a:noFill/>
                    </a:lnT>
                    <a:lnB>
                      <a:noFill/>
                    </a:lnB>
                  </a:tcPr>
                </a:tc>
                <a:tc>
                  <a:txBody>
                    <a:bodyPr/>
                    <a:lstStyle/>
                    <a:p>
                      <a:pPr marL="0" marR="0" algn="just">
                        <a:spcBef>
                          <a:spcPts val="0"/>
                        </a:spcBef>
                        <a:spcAft>
                          <a:spcPts val="0"/>
                        </a:spcAft>
                      </a:pPr>
                      <a:r>
                        <a:rPr lang="en-US" sz="2000" dirty="0">
                          <a:latin typeface="Times New Roman" pitchFamily="18" charset="0"/>
                          <a:ea typeface="Times New Roman"/>
                          <a:cs typeface="Times New Roman" pitchFamily="18" charset="0"/>
                        </a:rPr>
                        <a:t>Calculate the BHP of a 4 stroke, 4 cylinder I.C. engine which has cylinder bore = 12.5 cm, stroke length = 15 cm., Crank shaft Speed </a:t>
                      </a:r>
                      <a:r>
                        <a:rPr lang="en-US" sz="2000" dirty="0" smtClean="0">
                          <a:latin typeface="Times New Roman" pitchFamily="18" charset="0"/>
                          <a:ea typeface="Times New Roman"/>
                          <a:cs typeface="Times New Roman" pitchFamily="18" charset="0"/>
                        </a:rPr>
                        <a:t>= </a:t>
                      </a:r>
                      <a:r>
                        <a:rPr lang="en-US" sz="2000" dirty="0">
                          <a:latin typeface="Times New Roman" pitchFamily="18" charset="0"/>
                          <a:ea typeface="Times New Roman"/>
                          <a:cs typeface="Times New Roman" pitchFamily="18" charset="0"/>
                        </a:rPr>
                        <a:t>1000 rpm, frictional HP = 30, mean effective pressure = 7 </a:t>
                      </a:r>
                      <a:r>
                        <a:rPr lang="en-US" sz="2000" dirty="0" smtClean="0">
                          <a:latin typeface="Times New Roman" pitchFamily="18" charset="0"/>
                          <a:ea typeface="Times New Roman"/>
                          <a:cs typeface="Times New Roman" pitchFamily="18" charset="0"/>
                        </a:rPr>
                        <a:t>kg/cm</a:t>
                      </a:r>
                      <a:r>
                        <a:rPr lang="en-US" sz="2000" baseline="30000" dirty="0" smtClean="0">
                          <a:latin typeface="Times New Roman" pitchFamily="18" charset="0"/>
                          <a:ea typeface="Times New Roman"/>
                          <a:cs typeface="Times New Roman" pitchFamily="18" charset="0"/>
                        </a:rPr>
                        <a:t>2</a:t>
                      </a:r>
                    </a:p>
                    <a:p>
                      <a:pPr marL="0" marR="0" algn="just">
                        <a:spcBef>
                          <a:spcPts val="0"/>
                        </a:spcBef>
                        <a:spcAft>
                          <a:spcPts val="0"/>
                        </a:spcAft>
                      </a:pPr>
                      <a:endParaRPr lang="en-US" sz="2000" baseline="30000" dirty="0" smtClean="0">
                        <a:latin typeface="Times New Roman" pitchFamily="18" charset="0"/>
                        <a:ea typeface="Times New Roman"/>
                        <a:cs typeface="Times New Roman" pitchFamily="18" charset="0"/>
                      </a:endParaRPr>
                    </a:p>
                    <a:p>
                      <a:pPr marL="0" marR="0" algn="just">
                        <a:spcBef>
                          <a:spcPts val="0"/>
                        </a:spcBef>
                        <a:spcAft>
                          <a:spcPts val="0"/>
                        </a:spcAft>
                      </a:pPr>
                      <a:r>
                        <a:rPr kumimoji="0" lang="en-US" sz="24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IHP = (PLAN /4500) * (n/2)</a:t>
                      </a:r>
                    </a:p>
                    <a:p>
                      <a:pPr marL="0" marR="0" algn="just">
                        <a:spcBef>
                          <a:spcPts val="0"/>
                        </a:spcBef>
                        <a:spcAft>
                          <a:spcPts val="0"/>
                        </a:spcAft>
                      </a:pPr>
                      <a:r>
                        <a:rPr kumimoji="0" lang="en-US" sz="24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 (7 * 0.15*(</a:t>
                      </a:r>
                      <a:r>
                        <a:rPr kumimoji="0" lang="az-Cyrl-AZ" sz="24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П</a:t>
                      </a:r>
                      <a:r>
                        <a:rPr kumimoji="0" lang="en-US" sz="24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/4)*(12.5)</a:t>
                      </a:r>
                      <a:r>
                        <a:rPr kumimoji="0" lang="en-US" sz="2400" b="0" i="0" u="none" strike="noStrike" cap="none" normalizeH="0" baseline="30000" dirty="0" smtClean="0">
                          <a:ln>
                            <a:noFill/>
                          </a:ln>
                          <a:solidFill>
                            <a:srgbClr val="000099"/>
                          </a:solidFill>
                          <a:effectLst/>
                          <a:latin typeface="Times New Roman" pitchFamily="18" charset="0"/>
                          <a:ea typeface="Times New Roman" pitchFamily="18" charset="0"/>
                          <a:cs typeface="Times New Roman" pitchFamily="18" charset="0"/>
                        </a:rPr>
                        <a:t>2</a:t>
                      </a:r>
                      <a:r>
                        <a:rPr kumimoji="0" lang="en-US" sz="24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 1000 /4500) * (4/2) </a:t>
                      </a:r>
                    </a:p>
                    <a:p>
                      <a:pPr marL="0" marR="0" algn="just">
                        <a:spcBef>
                          <a:spcPts val="0"/>
                        </a:spcBef>
                        <a:spcAft>
                          <a:spcPts val="0"/>
                        </a:spcAft>
                      </a:pPr>
                      <a:r>
                        <a:rPr kumimoji="0" lang="en-US" sz="24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 57.26</a:t>
                      </a:r>
                    </a:p>
                    <a:p>
                      <a:pPr marL="0" marR="0" algn="just">
                        <a:spcBef>
                          <a:spcPts val="0"/>
                        </a:spcBef>
                        <a:spcAft>
                          <a:spcPts val="0"/>
                        </a:spcAft>
                      </a:pPr>
                      <a:endParaRPr kumimoji="0" lang="en-US" sz="24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endParaRPr>
                    </a:p>
                    <a:p>
                      <a:pPr marL="0" marR="0" algn="just">
                        <a:spcBef>
                          <a:spcPts val="0"/>
                        </a:spcBef>
                        <a:spcAft>
                          <a:spcPts val="0"/>
                        </a:spcAft>
                      </a:pPr>
                      <a:r>
                        <a:rPr kumimoji="0" lang="en-US" sz="2400" b="0" i="0" u="none" strike="noStrike" cap="none" normalizeH="0" baseline="0" dirty="0" smtClean="0">
                          <a:ln>
                            <a:noFill/>
                          </a:ln>
                          <a:solidFill>
                            <a:srgbClr val="000099"/>
                          </a:solidFill>
                          <a:effectLst/>
                          <a:latin typeface="Times New Roman" pitchFamily="18" charset="0"/>
                          <a:ea typeface="Times New Roman"/>
                          <a:cs typeface="Times New Roman" pitchFamily="18" charset="0"/>
                        </a:rPr>
                        <a:t>BHP = IHP-FHP </a:t>
                      </a:r>
                    </a:p>
                    <a:p>
                      <a:pPr marL="0" marR="0" algn="just">
                        <a:spcBef>
                          <a:spcPts val="0"/>
                        </a:spcBef>
                        <a:spcAft>
                          <a:spcPts val="0"/>
                        </a:spcAft>
                      </a:pPr>
                      <a:r>
                        <a:rPr kumimoji="0" lang="en-US" sz="2400" b="0" i="0" u="none" strike="noStrike" cap="none" normalizeH="0" baseline="0" dirty="0" smtClean="0">
                          <a:ln>
                            <a:noFill/>
                          </a:ln>
                          <a:solidFill>
                            <a:srgbClr val="000099"/>
                          </a:solidFill>
                          <a:effectLst/>
                          <a:latin typeface="Times New Roman" pitchFamily="18" charset="0"/>
                          <a:ea typeface="Times New Roman"/>
                          <a:cs typeface="Times New Roman" pitchFamily="18" charset="0"/>
                        </a:rPr>
                        <a:t>        = 57.26 – 30 </a:t>
                      </a:r>
                    </a:p>
                    <a:p>
                      <a:pPr marL="0" marR="0" algn="just">
                        <a:spcBef>
                          <a:spcPts val="0"/>
                        </a:spcBef>
                        <a:spcAft>
                          <a:spcPts val="0"/>
                        </a:spcAft>
                      </a:pPr>
                      <a:r>
                        <a:rPr kumimoji="0" lang="en-US" sz="2400" b="0" i="0" u="none" strike="noStrike" cap="none" normalizeH="0" baseline="0" dirty="0" smtClean="0">
                          <a:ln>
                            <a:noFill/>
                          </a:ln>
                          <a:solidFill>
                            <a:srgbClr val="000099"/>
                          </a:solidFill>
                          <a:effectLst/>
                          <a:latin typeface="Times New Roman" pitchFamily="18" charset="0"/>
                          <a:ea typeface="Times New Roman"/>
                          <a:cs typeface="Times New Roman" pitchFamily="18" charset="0"/>
                        </a:rPr>
                        <a:t>        = 27.26</a:t>
                      </a:r>
                      <a:endParaRPr lang="en-US" sz="2400" dirty="0">
                        <a:solidFill>
                          <a:srgbClr val="000099"/>
                        </a:solidFill>
                        <a:latin typeface="Times New Roman" pitchFamily="18" charset="0"/>
                        <a:ea typeface="Times New Roman"/>
                        <a:cs typeface="Times New Roman" pitchFamily="18" charset="0"/>
                      </a:endParaRPr>
                    </a:p>
                  </a:txBody>
                  <a:tcPr marL="68580" marR="68580" marT="0" marB="0">
                    <a:lnL>
                      <a:noFill/>
                    </a:lnL>
                    <a:lnR>
                      <a:noFill/>
                    </a:lnR>
                    <a:lnT>
                      <a:noFill/>
                    </a:lnT>
                    <a:lnB>
                      <a:noFill/>
                    </a:lnB>
                  </a:tcPr>
                </a:tc>
              </a:tr>
            </a:tbl>
          </a:graphicData>
        </a:graphic>
      </p:graphicFrame>
      <p:sp>
        <p:nvSpPr>
          <p:cNvPr id="1025" name="Rectangle 1"/>
          <p:cNvSpPr>
            <a:spLocks noChangeArrowheads="1"/>
          </p:cNvSpPr>
          <p:nvPr/>
        </p:nvSpPr>
        <p:spPr bwMode="auto">
          <a:xfrm>
            <a:off x="457200" y="0"/>
            <a:ext cx="16002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Problems</a:t>
            </a:r>
            <a:endParaRPr kumimoji="0" lang="en-US" sz="24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533400"/>
          <a:ext cx="8153400" cy="5913120"/>
        </p:xfrm>
        <a:graphic>
          <a:graphicData uri="http://schemas.openxmlformats.org/drawingml/2006/table">
            <a:tbl>
              <a:tblPr/>
              <a:tblGrid>
                <a:gridCol w="493663"/>
                <a:gridCol w="7659737"/>
              </a:tblGrid>
              <a:tr h="4724400">
                <a:tc>
                  <a:txBody>
                    <a:bodyPr/>
                    <a:lstStyle/>
                    <a:p>
                      <a:pPr marL="0" marR="0" algn="ctr">
                        <a:spcBef>
                          <a:spcPts val="0"/>
                        </a:spcBef>
                        <a:spcAft>
                          <a:spcPts val="0"/>
                        </a:spcAft>
                      </a:pPr>
                      <a:r>
                        <a:rPr lang="en-US" sz="1800" dirty="0">
                          <a:latin typeface="Times New Roman" pitchFamily="18" charset="0"/>
                          <a:ea typeface="Times New Roman"/>
                          <a:cs typeface="Times New Roman" pitchFamily="18" charset="0"/>
                        </a:rPr>
                        <a:t>2</a:t>
                      </a:r>
                      <a:r>
                        <a:rPr lang="en-US" sz="1800" dirty="0" smtClean="0">
                          <a:latin typeface="Times New Roman" pitchFamily="18" charset="0"/>
                          <a:ea typeface="Times New Roman"/>
                          <a:cs typeface="Times New Roman" pitchFamily="18" charset="0"/>
                        </a:rPr>
                        <a:t>.</a:t>
                      </a:r>
                    </a:p>
                    <a:p>
                      <a:pPr marL="0" marR="0" algn="ctr">
                        <a:spcBef>
                          <a:spcPts val="0"/>
                        </a:spcBef>
                        <a:spcAft>
                          <a:spcPts val="0"/>
                        </a:spcAft>
                      </a:pPr>
                      <a:endParaRPr lang="en-US" sz="1800" dirty="0" smtClean="0">
                        <a:latin typeface="Times New Roman" pitchFamily="18" charset="0"/>
                        <a:ea typeface="Times New Roman"/>
                        <a:cs typeface="Times New Roman" pitchFamily="18" charset="0"/>
                      </a:endParaRPr>
                    </a:p>
                    <a:p>
                      <a:pPr marL="0" marR="0" algn="ctr">
                        <a:spcBef>
                          <a:spcPts val="0"/>
                        </a:spcBef>
                        <a:spcAft>
                          <a:spcPts val="0"/>
                        </a:spcAft>
                      </a:pPr>
                      <a:endParaRPr lang="en-US" sz="18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err="1" smtClean="0">
                          <a:latin typeface="Times New Roman" pitchFamily="18" charset="0"/>
                          <a:ea typeface="Times New Roman"/>
                          <a:cs typeface="Times New Roman" pitchFamily="18" charset="0"/>
                        </a:rPr>
                        <a:t>Sol</a:t>
                      </a:r>
                      <a:r>
                        <a:rPr lang="en-US" sz="2000" baseline="30000" dirty="0" err="1" smtClean="0">
                          <a:latin typeface="Times New Roman" pitchFamily="18" charset="0"/>
                          <a:ea typeface="Times New Roman"/>
                          <a:cs typeface="Times New Roman" pitchFamily="18" charset="0"/>
                        </a:rPr>
                        <a:t>n</a:t>
                      </a:r>
                      <a:endParaRPr lang="en-US" sz="2400" dirty="0" smtClean="0">
                        <a:latin typeface="Times New Roman" pitchFamily="18" charset="0"/>
                        <a:ea typeface="Times New Roman"/>
                        <a:cs typeface="Times New Roman" pitchFamily="18" charset="0"/>
                      </a:endParaRPr>
                    </a:p>
                    <a:p>
                      <a:pPr marL="0" marR="0" algn="ctr">
                        <a:spcBef>
                          <a:spcPts val="0"/>
                        </a:spcBef>
                        <a:spcAft>
                          <a:spcPts val="0"/>
                        </a:spcAft>
                      </a:pPr>
                      <a:endParaRPr lang="en-US" sz="2000" dirty="0">
                        <a:latin typeface="Times New Roman" pitchFamily="18" charset="0"/>
                        <a:ea typeface="Times New Roman"/>
                        <a:cs typeface="Times New Roman" pitchFamily="18" charset="0"/>
                      </a:endParaRPr>
                    </a:p>
                  </a:txBody>
                  <a:tcPr marL="68580" marR="68580" marT="0" marB="0">
                    <a:lnL>
                      <a:noFill/>
                    </a:lnL>
                    <a:lnR>
                      <a:noFill/>
                    </a:lnR>
                    <a:lnT>
                      <a:noFill/>
                    </a:lnT>
                    <a:lnB>
                      <a:noFill/>
                    </a:lnB>
                  </a:tcPr>
                </a:tc>
                <a:tc>
                  <a:txBody>
                    <a:bodyPr/>
                    <a:lstStyle/>
                    <a:p>
                      <a:pPr marL="0" marR="0" algn="just">
                        <a:spcBef>
                          <a:spcPts val="0"/>
                        </a:spcBef>
                        <a:spcAft>
                          <a:spcPts val="0"/>
                        </a:spcAft>
                      </a:pPr>
                      <a:r>
                        <a:rPr lang="en-US" sz="1800" dirty="0">
                          <a:latin typeface="Times New Roman" pitchFamily="18" charset="0"/>
                          <a:ea typeface="Times New Roman"/>
                          <a:cs typeface="Times New Roman" pitchFamily="18" charset="0"/>
                        </a:rPr>
                        <a:t>A four cylinder four stroke gas engine has cylinder diameter of 25 cm, stroke bore ratio is 1.8, clearance volume 4500 cm</a:t>
                      </a:r>
                      <a:r>
                        <a:rPr lang="en-US" sz="1800" baseline="30000" dirty="0">
                          <a:latin typeface="Times New Roman" pitchFamily="18" charset="0"/>
                          <a:ea typeface="Times New Roman"/>
                          <a:cs typeface="Times New Roman" pitchFamily="18" charset="0"/>
                        </a:rPr>
                        <a:t>3</a:t>
                      </a:r>
                      <a:r>
                        <a:rPr lang="en-US" sz="1800" dirty="0">
                          <a:latin typeface="Times New Roman" pitchFamily="18" charset="0"/>
                          <a:ea typeface="Times New Roman"/>
                          <a:cs typeface="Times New Roman" pitchFamily="18" charset="0"/>
                        </a:rPr>
                        <a:t>, engine speed 240 rev/min, mean effective pressure 6.8 kg/cm</a:t>
                      </a:r>
                      <a:r>
                        <a:rPr lang="en-US" sz="1800" baseline="30000" dirty="0">
                          <a:latin typeface="Times New Roman" pitchFamily="18" charset="0"/>
                          <a:ea typeface="Times New Roman"/>
                          <a:cs typeface="Times New Roman" pitchFamily="18" charset="0"/>
                        </a:rPr>
                        <a:t>2</a:t>
                      </a:r>
                      <a:r>
                        <a:rPr lang="en-US" sz="1800" dirty="0">
                          <a:latin typeface="Times New Roman" pitchFamily="18" charset="0"/>
                          <a:ea typeface="Times New Roman"/>
                          <a:cs typeface="Times New Roman" pitchFamily="18" charset="0"/>
                        </a:rPr>
                        <a:t> and </a:t>
                      </a:r>
                      <a:r>
                        <a:rPr lang="en-US" sz="1800" dirty="0" smtClean="0">
                          <a:latin typeface="Times New Roman" pitchFamily="18" charset="0"/>
                          <a:ea typeface="Times New Roman"/>
                          <a:cs typeface="Times New Roman" pitchFamily="18" charset="0"/>
                        </a:rPr>
                        <a:t>mechanical </a:t>
                      </a:r>
                      <a:r>
                        <a:rPr lang="en-US" sz="1800" dirty="0">
                          <a:latin typeface="Times New Roman" pitchFamily="18" charset="0"/>
                          <a:ea typeface="Times New Roman"/>
                          <a:cs typeface="Times New Roman" pitchFamily="18" charset="0"/>
                        </a:rPr>
                        <a:t>efficiency is 75 per cent, calculate (1) IHP, (2) BHP, (3) </a:t>
                      </a:r>
                      <a:r>
                        <a:rPr lang="en-US" sz="1800" dirty="0" smtClean="0">
                          <a:latin typeface="Times New Roman" pitchFamily="18" charset="0"/>
                          <a:ea typeface="Times New Roman"/>
                          <a:cs typeface="Times New Roman" pitchFamily="18" charset="0"/>
                        </a:rPr>
                        <a:t>Compression ratio</a:t>
                      </a:r>
                      <a:r>
                        <a:rPr lang="en-US" sz="1800" dirty="0">
                          <a:latin typeface="Times New Roman" pitchFamily="18" charset="0"/>
                          <a:ea typeface="Times New Roman"/>
                          <a:cs typeface="Times New Roman" pitchFamily="18" charset="0"/>
                        </a:rPr>
                        <a:t>, </a:t>
                      </a:r>
                      <a:r>
                        <a:rPr lang="en-US" sz="1800" dirty="0" smtClean="0">
                          <a:latin typeface="Times New Roman" pitchFamily="18" charset="0"/>
                          <a:ea typeface="Times New Roman"/>
                          <a:cs typeface="Times New Roman" pitchFamily="18" charset="0"/>
                        </a:rPr>
                        <a:t>and (4</a:t>
                      </a:r>
                      <a:r>
                        <a:rPr lang="en-US" sz="1800" dirty="0">
                          <a:latin typeface="Times New Roman" pitchFamily="18" charset="0"/>
                          <a:ea typeface="Times New Roman"/>
                          <a:cs typeface="Times New Roman" pitchFamily="18" charset="0"/>
                        </a:rPr>
                        <a:t>) Swept volume</a:t>
                      </a:r>
                      <a:r>
                        <a:rPr lang="en-US" sz="1800" dirty="0" smtClean="0">
                          <a:latin typeface="Times New Roman" pitchFamily="18" charset="0"/>
                          <a:ea typeface="Times New Roman"/>
                          <a:cs typeface="Times New Roman" pitchFamily="18" charset="0"/>
                        </a:rPr>
                        <a:t>.</a:t>
                      </a:r>
                    </a:p>
                    <a:p>
                      <a:pPr marL="0" marR="0" algn="just">
                        <a:spcBef>
                          <a:spcPts val="0"/>
                        </a:spcBef>
                        <a:spcAft>
                          <a:spcPts val="0"/>
                        </a:spcAft>
                      </a:pPr>
                      <a:endParaRPr lang="en-US" sz="1800" dirty="0" smtClean="0">
                        <a:latin typeface="Times New Roman" pitchFamily="18" charset="0"/>
                        <a:ea typeface="Times New Roman"/>
                        <a:cs typeface="Times New Roman" pitchFamily="18" charset="0"/>
                      </a:endParaRPr>
                    </a:p>
                    <a:p>
                      <a:pPr marL="0" marR="0" algn="just">
                        <a:spcBef>
                          <a:spcPts val="0"/>
                        </a:spcBef>
                        <a:spcAft>
                          <a:spcPts val="0"/>
                        </a:spcAft>
                      </a:pPr>
                      <a:endParaRPr lang="en-US" sz="1800" dirty="0" smtClean="0">
                        <a:latin typeface="Times New Roman" pitchFamily="18" charset="0"/>
                        <a:ea typeface="Times New Roman"/>
                        <a:cs typeface="Times New Roman" pitchFamily="18" charset="0"/>
                      </a:endParaRPr>
                    </a:p>
                    <a:p>
                      <a:pPr marL="0" marR="0" algn="just">
                        <a:spcBef>
                          <a:spcPts val="0"/>
                        </a:spcBef>
                        <a:spcAft>
                          <a:spcPts val="0"/>
                        </a:spcAft>
                      </a:pPr>
                      <a:r>
                        <a:rPr lang="en-US" sz="2000" dirty="0" smtClean="0">
                          <a:latin typeface="Times New Roman" pitchFamily="18" charset="0"/>
                          <a:ea typeface="Times New Roman"/>
                          <a:cs typeface="Times New Roman" pitchFamily="18" charset="0"/>
                        </a:rPr>
                        <a:t>Stroke-bore</a:t>
                      </a:r>
                      <a:r>
                        <a:rPr lang="en-US" sz="2000" baseline="0" dirty="0" smtClean="0">
                          <a:latin typeface="Times New Roman" pitchFamily="18" charset="0"/>
                          <a:ea typeface="Times New Roman"/>
                          <a:cs typeface="Times New Roman" pitchFamily="18" charset="0"/>
                        </a:rPr>
                        <a:t> ratio (L/D) = 1.8, </a:t>
                      </a:r>
                    </a:p>
                    <a:p>
                      <a:pPr marL="623888" marR="0" indent="-392113" algn="just">
                        <a:spcBef>
                          <a:spcPts val="0"/>
                        </a:spcBef>
                        <a:spcAft>
                          <a:spcPts val="0"/>
                        </a:spcAft>
                      </a:pPr>
                      <a:r>
                        <a:rPr lang="en-US" sz="2000" baseline="0" dirty="0" smtClean="0">
                          <a:latin typeface="Times New Roman" pitchFamily="18" charset="0"/>
                          <a:ea typeface="Times New Roman"/>
                          <a:cs typeface="Times New Roman" pitchFamily="18" charset="0"/>
                        </a:rPr>
                        <a:t>so stroke, L = 1.8 * D = 1.8 x 25 cm = 45 cm = 0.45 m</a:t>
                      </a:r>
                    </a:p>
                    <a:p>
                      <a:pPr marL="623888" marR="0" indent="-392113" algn="just">
                        <a:spcBef>
                          <a:spcPts val="0"/>
                        </a:spcBef>
                        <a:spcAft>
                          <a:spcPts val="0"/>
                        </a:spcAft>
                        <a:buNone/>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IHP = (PLAN /4500) * (n/2)</a:t>
                      </a:r>
                    </a:p>
                    <a:p>
                      <a:pPr marL="623888" marR="0" indent="-392113" algn="just">
                        <a:spcBef>
                          <a:spcPts val="0"/>
                        </a:spcBef>
                        <a:spcAft>
                          <a:spcPts val="0"/>
                        </a:spcAft>
                        <a:buNone/>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 [6.8 x 0.45 x </a:t>
                      </a:r>
                      <a:r>
                        <a:rPr kumimoji="0" lang="az-Cyrl-AZ"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П</a:t>
                      </a: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/4 x 25</a:t>
                      </a:r>
                      <a:r>
                        <a:rPr kumimoji="0" lang="en-US" sz="2000" b="0" i="0" u="none" strike="noStrike" cap="none" normalizeH="0" baseline="30000" dirty="0" smtClean="0">
                          <a:ln>
                            <a:noFill/>
                          </a:ln>
                          <a:solidFill>
                            <a:srgbClr val="000099"/>
                          </a:solidFill>
                          <a:effectLst/>
                          <a:latin typeface="Times New Roman" pitchFamily="18" charset="0"/>
                          <a:ea typeface="Times New Roman" pitchFamily="18" charset="0"/>
                          <a:cs typeface="Times New Roman" pitchFamily="18" charset="0"/>
                        </a:rPr>
                        <a:t>2</a:t>
                      </a: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x 240 / 4500] x 4/2 </a:t>
                      </a:r>
                    </a:p>
                    <a:p>
                      <a:pPr marL="623888" marR="0" indent="-392113" algn="just">
                        <a:spcBef>
                          <a:spcPts val="0"/>
                        </a:spcBef>
                        <a:spcAft>
                          <a:spcPts val="0"/>
                        </a:spcAft>
                        <a:buNone/>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 160.22</a:t>
                      </a:r>
                    </a:p>
                    <a:p>
                      <a:pPr marL="623888" marR="0" indent="-392113" algn="just">
                        <a:spcBef>
                          <a:spcPts val="0"/>
                        </a:spcBef>
                        <a:spcAft>
                          <a:spcPts val="0"/>
                        </a:spcAft>
                        <a:buNone/>
                      </a:pPr>
                      <a:endPar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endParaRPr>
                    </a:p>
                    <a:p>
                      <a:pPr marL="688975" marR="0" indent="-457200" algn="just">
                        <a:spcBef>
                          <a:spcPts val="0"/>
                        </a:spcBef>
                        <a:spcAft>
                          <a:spcPts val="0"/>
                        </a:spcAft>
                        <a:buFont typeface="+mj-lt"/>
                        <a:buNone/>
                      </a:pPr>
                      <a:r>
                        <a:rPr kumimoji="0" lang="en-US" sz="2000" b="0" i="0" u="none" strike="noStrike" cap="none" normalizeH="0" baseline="0" dirty="0" smtClean="0">
                          <a:ln>
                            <a:noFill/>
                          </a:ln>
                          <a:solidFill>
                            <a:srgbClr val="000099"/>
                          </a:solidFill>
                          <a:effectLst/>
                          <a:latin typeface="Times New Roman" pitchFamily="18" charset="0"/>
                          <a:ea typeface="Times New Roman"/>
                          <a:cs typeface="Times New Roman" pitchFamily="18" charset="0"/>
                        </a:rPr>
                        <a:t>BHP = IHP x mech. Eff. </a:t>
                      </a:r>
                    </a:p>
                    <a:p>
                      <a:pPr marL="623888" marR="0" indent="-392113" algn="just">
                        <a:spcBef>
                          <a:spcPts val="0"/>
                        </a:spcBef>
                        <a:spcAft>
                          <a:spcPts val="0"/>
                        </a:spcAft>
                        <a:buNone/>
                      </a:pPr>
                      <a:r>
                        <a:rPr kumimoji="0" lang="en-US" sz="2000" b="0" i="0" u="none" strike="noStrike" cap="none" normalizeH="0" baseline="0" dirty="0" smtClean="0">
                          <a:ln>
                            <a:noFill/>
                          </a:ln>
                          <a:solidFill>
                            <a:srgbClr val="000099"/>
                          </a:solidFill>
                          <a:effectLst/>
                          <a:latin typeface="Times New Roman" pitchFamily="18" charset="0"/>
                          <a:ea typeface="Times New Roman"/>
                          <a:cs typeface="Times New Roman" pitchFamily="18" charset="0"/>
                        </a:rPr>
                        <a:t>               = 160.22 x 0.75 = 120</a:t>
                      </a:r>
                    </a:p>
                    <a:p>
                      <a:pPr marL="623888" marR="0" indent="-392113" algn="just">
                        <a:spcBef>
                          <a:spcPts val="0"/>
                        </a:spcBef>
                        <a:spcAft>
                          <a:spcPts val="0"/>
                        </a:spcAft>
                        <a:buNone/>
                      </a:pPr>
                      <a:endParaRPr kumimoji="0" lang="en-US" sz="2000" b="0" i="0" u="none" strike="noStrike" cap="none" normalizeH="0" baseline="0" dirty="0" smtClean="0">
                        <a:ln>
                          <a:noFill/>
                        </a:ln>
                        <a:solidFill>
                          <a:srgbClr val="000099"/>
                        </a:solidFill>
                        <a:effectLst/>
                        <a:latin typeface="Times New Roman" pitchFamily="18" charset="0"/>
                        <a:ea typeface="Times New Roman"/>
                        <a:cs typeface="Times New Roman" pitchFamily="18" charset="0"/>
                      </a:endParaRPr>
                    </a:p>
                    <a:p>
                      <a:pPr marL="623888" marR="0" indent="-392113" algn="just">
                        <a:spcBef>
                          <a:spcPts val="0"/>
                        </a:spcBef>
                        <a:spcAft>
                          <a:spcPts val="0"/>
                        </a:spcAft>
                        <a:buNone/>
                      </a:pPr>
                      <a:r>
                        <a:rPr kumimoji="0" lang="en-US" sz="2000" b="0" i="0" u="none" strike="noStrike" cap="none" normalizeH="0" baseline="0" dirty="0" smtClean="0">
                          <a:ln>
                            <a:noFill/>
                          </a:ln>
                          <a:solidFill>
                            <a:srgbClr val="000099"/>
                          </a:solidFill>
                          <a:effectLst/>
                          <a:latin typeface="Times New Roman" pitchFamily="18" charset="0"/>
                          <a:ea typeface="Times New Roman"/>
                          <a:cs typeface="Times New Roman" pitchFamily="18" charset="0"/>
                        </a:rPr>
                        <a:t>Swept volume = </a:t>
                      </a:r>
                      <a:r>
                        <a:rPr kumimoji="0" lang="az-Cyrl-AZ"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П</a:t>
                      </a: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/4 x D</a:t>
                      </a:r>
                      <a:r>
                        <a:rPr kumimoji="0" lang="en-US" sz="2000" b="0" i="0" u="none" strike="noStrike" cap="none" normalizeH="0" baseline="30000" dirty="0" smtClean="0">
                          <a:ln>
                            <a:noFill/>
                          </a:ln>
                          <a:solidFill>
                            <a:srgbClr val="000099"/>
                          </a:solidFill>
                          <a:effectLst/>
                          <a:latin typeface="Times New Roman" pitchFamily="18" charset="0"/>
                          <a:ea typeface="Times New Roman" pitchFamily="18" charset="0"/>
                          <a:cs typeface="Times New Roman" pitchFamily="18" charset="0"/>
                        </a:rPr>
                        <a:t>2</a:t>
                      </a: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x L = </a:t>
                      </a:r>
                      <a:r>
                        <a:rPr kumimoji="0" lang="az-Cyrl-AZ"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П</a:t>
                      </a: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/4 x 25</a:t>
                      </a:r>
                      <a:r>
                        <a:rPr kumimoji="0" lang="en-US" sz="2000" b="0" i="0" u="none" strike="noStrike" cap="none" normalizeH="0" baseline="30000" dirty="0" smtClean="0">
                          <a:ln>
                            <a:noFill/>
                          </a:ln>
                          <a:solidFill>
                            <a:srgbClr val="000099"/>
                          </a:solidFill>
                          <a:effectLst/>
                          <a:latin typeface="Times New Roman" pitchFamily="18" charset="0"/>
                          <a:ea typeface="Times New Roman" pitchFamily="18" charset="0"/>
                          <a:cs typeface="Times New Roman" pitchFamily="18" charset="0"/>
                        </a:rPr>
                        <a:t>2</a:t>
                      </a: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x 45 = 22089.32 cm</a:t>
                      </a:r>
                      <a:r>
                        <a:rPr kumimoji="0" lang="en-US" sz="2000" b="0" i="0" u="none" strike="noStrike" cap="none" normalizeH="0" baseline="30000" dirty="0" smtClean="0">
                          <a:ln>
                            <a:noFill/>
                          </a:ln>
                          <a:solidFill>
                            <a:srgbClr val="000099"/>
                          </a:solidFill>
                          <a:effectLst/>
                          <a:latin typeface="Times New Roman" pitchFamily="18" charset="0"/>
                          <a:ea typeface="Times New Roman" pitchFamily="18" charset="0"/>
                          <a:cs typeface="Times New Roman" pitchFamily="18" charset="0"/>
                        </a:rPr>
                        <a:t>2</a:t>
                      </a: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a:t>
                      </a:r>
                    </a:p>
                    <a:p>
                      <a:pPr marL="623888" marR="0" indent="-392113" algn="just">
                        <a:spcBef>
                          <a:spcPts val="0"/>
                        </a:spcBef>
                        <a:spcAft>
                          <a:spcPts val="0"/>
                        </a:spcAft>
                        <a:buNone/>
                      </a:pPr>
                      <a:endParaRPr kumimoji="0" lang="en-US" sz="2000" b="0" i="0" u="none" strike="noStrike" cap="none" normalizeH="0" baseline="0" dirty="0" smtClean="0">
                        <a:ln>
                          <a:noFill/>
                        </a:ln>
                        <a:solidFill>
                          <a:srgbClr val="000099"/>
                        </a:solidFill>
                        <a:effectLst/>
                        <a:latin typeface="Times New Roman" pitchFamily="18" charset="0"/>
                        <a:ea typeface="Times New Roman"/>
                        <a:cs typeface="Times New Roman" pitchFamily="18" charset="0"/>
                      </a:endParaRPr>
                    </a:p>
                    <a:p>
                      <a:pPr marL="623888" marR="0" indent="-392113" algn="just">
                        <a:spcBef>
                          <a:spcPts val="0"/>
                        </a:spcBef>
                        <a:spcAft>
                          <a:spcPts val="0"/>
                        </a:spcAft>
                        <a:buNone/>
                      </a:pPr>
                      <a:r>
                        <a:rPr kumimoji="0" lang="en-US" sz="2000" b="0" i="0" u="none" strike="noStrike" cap="none" normalizeH="0" baseline="0" dirty="0" smtClean="0">
                          <a:ln>
                            <a:noFill/>
                          </a:ln>
                          <a:solidFill>
                            <a:srgbClr val="000099"/>
                          </a:solidFill>
                          <a:effectLst/>
                          <a:latin typeface="Times New Roman" pitchFamily="18" charset="0"/>
                          <a:ea typeface="Times New Roman"/>
                          <a:cs typeface="Times New Roman" pitchFamily="18" charset="0"/>
                        </a:rPr>
                        <a:t>Compression ratio = (swept vol. + Clearance vol.)/ Clearance vol. </a:t>
                      </a:r>
                    </a:p>
                    <a:p>
                      <a:pPr marL="623888" marR="0" indent="-392113" algn="just">
                        <a:spcBef>
                          <a:spcPts val="0"/>
                        </a:spcBef>
                        <a:spcAft>
                          <a:spcPts val="0"/>
                        </a:spcAft>
                        <a:buNone/>
                      </a:pPr>
                      <a:r>
                        <a:rPr kumimoji="0" lang="en-US" sz="2000" b="0" i="0" u="none" strike="noStrike" cap="none" normalizeH="0" baseline="0" dirty="0" smtClean="0">
                          <a:ln>
                            <a:noFill/>
                          </a:ln>
                          <a:solidFill>
                            <a:srgbClr val="000099"/>
                          </a:solidFill>
                          <a:effectLst/>
                          <a:latin typeface="Times New Roman" pitchFamily="18" charset="0"/>
                          <a:ea typeface="Times New Roman"/>
                          <a:cs typeface="Times New Roman" pitchFamily="18" charset="0"/>
                        </a:rPr>
                        <a:t>                                       = (</a:t>
                      </a: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22089.32</a:t>
                      </a:r>
                      <a:r>
                        <a:rPr kumimoji="0" lang="en-US" sz="2000" b="0" i="0" u="none" strike="noStrike" cap="none" normalizeH="0" baseline="0" dirty="0" smtClean="0">
                          <a:ln>
                            <a:noFill/>
                          </a:ln>
                          <a:solidFill>
                            <a:srgbClr val="000099"/>
                          </a:solidFill>
                          <a:effectLst/>
                          <a:latin typeface="Times New Roman" pitchFamily="18" charset="0"/>
                          <a:ea typeface="Times New Roman"/>
                          <a:cs typeface="Times New Roman" pitchFamily="18" charset="0"/>
                        </a:rPr>
                        <a:t> + 4500) / 4500 = 5.90</a:t>
                      </a:r>
                    </a:p>
                    <a:p>
                      <a:pPr marL="400050" marR="0" indent="-400050" algn="just">
                        <a:spcBef>
                          <a:spcPts val="0"/>
                        </a:spcBef>
                        <a:spcAft>
                          <a:spcPts val="0"/>
                        </a:spcAft>
                        <a:buNone/>
                      </a:pPr>
                      <a:endParaRPr lang="en-US" sz="2000" dirty="0">
                        <a:latin typeface="Times New Roman" pitchFamily="18" charset="0"/>
                        <a:ea typeface="Times New Roman"/>
                        <a:cs typeface="Times New Roman" pitchFamily="18" charset="0"/>
                      </a:endParaRPr>
                    </a:p>
                  </a:txBody>
                  <a:tcPr marL="68580" marR="68580" marT="0" marB="0">
                    <a:lnL>
                      <a:noFill/>
                    </a:lnL>
                    <a:lnR>
                      <a:noFill/>
                    </a:lnR>
                    <a:lnT>
                      <a:noFill/>
                    </a:lnT>
                    <a:lnB>
                      <a:noFill/>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5800" y="685800"/>
          <a:ext cx="8077200" cy="5334000"/>
        </p:xfrm>
        <a:graphic>
          <a:graphicData uri="http://schemas.openxmlformats.org/drawingml/2006/table">
            <a:tbl>
              <a:tblPr/>
              <a:tblGrid>
                <a:gridCol w="935255"/>
                <a:gridCol w="7141945"/>
              </a:tblGrid>
              <a:tr h="3886200">
                <a:tc>
                  <a:txBody>
                    <a:bodyPr/>
                    <a:lstStyle/>
                    <a:p>
                      <a:pPr marL="0" marR="0" algn="ctr">
                        <a:spcBef>
                          <a:spcPts val="0"/>
                        </a:spcBef>
                        <a:spcAft>
                          <a:spcPts val="0"/>
                        </a:spcAft>
                      </a:pPr>
                      <a:r>
                        <a:rPr lang="en-US" sz="1800" dirty="0">
                          <a:latin typeface="Times New Roman" pitchFamily="18" charset="0"/>
                          <a:ea typeface="Times New Roman"/>
                          <a:cs typeface="Times New Roman" pitchFamily="18" charset="0"/>
                        </a:rPr>
                        <a:t>3</a:t>
                      </a:r>
                      <a:r>
                        <a:rPr lang="en-US" sz="1800" dirty="0" smtClean="0">
                          <a:latin typeface="Times New Roman" pitchFamily="18" charset="0"/>
                          <a:ea typeface="Times New Roman"/>
                          <a:cs typeface="Times New Roman" pitchFamily="18" charset="0"/>
                        </a:rPr>
                        <a:t>.</a:t>
                      </a:r>
                    </a:p>
                    <a:p>
                      <a:pPr marL="0" marR="0" algn="ctr">
                        <a:spcBef>
                          <a:spcPts val="0"/>
                        </a:spcBef>
                        <a:spcAft>
                          <a:spcPts val="0"/>
                        </a:spcAft>
                      </a:pPr>
                      <a:endParaRPr lang="en-US" sz="1800" dirty="0" smtClean="0">
                        <a:latin typeface="Times New Roman" pitchFamily="18" charset="0"/>
                        <a:ea typeface="Times New Roman"/>
                        <a:cs typeface="Times New Roman" pitchFamily="18" charset="0"/>
                      </a:endParaRPr>
                    </a:p>
                    <a:p>
                      <a:pPr marL="0" marR="0" algn="ctr">
                        <a:spcBef>
                          <a:spcPts val="0"/>
                        </a:spcBef>
                        <a:spcAft>
                          <a:spcPts val="0"/>
                        </a:spcAft>
                      </a:pPr>
                      <a:endParaRPr lang="en-US" sz="18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latin typeface="Times New Roman" pitchFamily="18" charset="0"/>
                        <a:ea typeface="Times New Roman"/>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err="1" smtClean="0">
                          <a:latin typeface="Times New Roman" pitchFamily="18" charset="0"/>
                          <a:ea typeface="Times New Roman"/>
                          <a:cs typeface="Times New Roman" pitchFamily="18" charset="0"/>
                        </a:rPr>
                        <a:t>Sol</a:t>
                      </a:r>
                      <a:r>
                        <a:rPr lang="en-US" sz="2000" baseline="30000" dirty="0" err="1" smtClean="0">
                          <a:latin typeface="Times New Roman" pitchFamily="18" charset="0"/>
                          <a:ea typeface="Times New Roman"/>
                          <a:cs typeface="Times New Roman" pitchFamily="18" charset="0"/>
                        </a:rPr>
                        <a:t>n</a:t>
                      </a:r>
                      <a:endParaRPr lang="en-US" sz="2400" dirty="0" smtClean="0">
                        <a:latin typeface="Times New Roman" pitchFamily="18" charset="0"/>
                        <a:ea typeface="Times New Roman"/>
                        <a:cs typeface="Times New Roman" pitchFamily="18" charset="0"/>
                      </a:endParaRPr>
                    </a:p>
                    <a:p>
                      <a:pPr marL="0" marR="0" algn="ctr">
                        <a:spcBef>
                          <a:spcPts val="0"/>
                        </a:spcBef>
                        <a:spcAft>
                          <a:spcPts val="0"/>
                        </a:spcAft>
                      </a:pPr>
                      <a:endParaRPr lang="en-US" sz="2000" dirty="0">
                        <a:latin typeface="Times New Roman" pitchFamily="18" charset="0"/>
                        <a:ea typeface="Times New Roman"/>
                        <a:cs typeface="Times New Roman" pitchFamily="18" charset="0"/>
                      </a:endParaRPr>
                    </a:p>
                  </a:txBody>
                  <a:tcPr marL="68580" marR="68580" marT="0" marB="0">
                    <a:lnL>
                      <a:noFill/>
                    </a:lnL>
                    <a:lnR>
                      <a:noFill/>
                    </a:lnR>
                    <a:lnT>
                      <a:noFill/>
                    </a:lnT>
                    <a:lnB>
                      <a:noFill/>
                    </a:lnB>
                  </a:tcPr>
                </a:tc>
                <a:tc>
                  <a:txBody>
                    <a:bodyPr/>
                    <a:lstStyle/>
                    <a:p>
                      <a:pPr marL="0" marR="0" algn="just">
                        <a:spcBef>
                          <a:spcPts val="0"/>
                        </a:spcBef>
                        <a:spcAft>
                          <a:spcPts val="0"/>
                        </a:spcAft>
                      </a:pPr>
                      <a:r>
                        <a:rPr lang="en-US" sz="1800" dirty="0">
                          <a:latin typeface="Times New Roman" pitchFamily="18" charset="0"/>
                          <a:ea typeface="Times New Roman"/>
                          <a:cs typeface="Times New Roman" pitchFamily="18" charset="0"/>
                        </a:rPr>
                        <a:t>A four stroke engine has a mean effective pressure of 7 kg/cm</a:t>
                      </a:r>
                      <a:r>
                        <a:rPr lang="en-US" sz="1800" baseline="30000" dirty="0">
                          <a:latin typeface="Times New Roman" pitchFamily="18" charset="0"/>
                          <a:ea typeface="Times New Roman"/>
                          <a:cs typeface="Times New Roman" pitchFamily="18" charset="0"/>
                        </a:rPr>
                        <a:t>2</a:t>
                      </a:r>
                      <a:r>
                        <a:rPr lang="en-US" sz="1800" dirty="0">
                          <a:latin typeface="Times New Roman" pitchFamily="18" charset="0"/>
                          <a:ea typeface="Times New Roman"/>
                          <a:cs typeface="Times New Roman" pitchFamily="18" charset="0"/>
                        </a:rPr>
                        <a:t>, area of piston is 730 cm</a:t>
                      </a:r>
                      <a:r>
                        <a:rPr lang="en-US" sz="1800" baseline="30000" dirty="0">
                          <a:latin typeface="Times New Roman" pitchFamily="18" charset="0"/>
                          <a:ea typeface="Times New Roman"/>
                          <a:cs typeface="Times New Roman" pitchFamily="18" charset="0"/>
                        </a:rPr>
                        <a:t>2</a:t>
                      </a:r>
                      <a:r>
                        <a:rPr lang="en-US" sz="1800" dirty="0">
                          <a:latin typeface="Times New Roman" pitchFamily="18" charset="0"/>
                          <a:ea typeface="Times New Roman"/>
                          <a:cs typeface="Times New Roman" pitchFamily="18" charset="0"/>
                        </a:rPr>
                        <a:t>, stroke length 45 cm, torque due to break load is 110 kg-meter, fuel consumed per hr. is 4.5 kg and working speed 120 </a:t>
                      </a:r>
                      <a:r>
                        <a:rPr lang="en-US" sz="1800" dirty="0" err="1">
                          <a:latin typeface="Times New Roman" pitchFamily="18" charset="0"/>
                          <a:ea typeface="Times New Roman"/>
                          <a:cs typeface="Times New Roman" pitchFamily="18" charset="0"/>
                        </a:rPr>
                        <a:t>r.p.m</a:t>
                      </a:r>
                      <a:r>
                        <a:rPr lang="en-US" sz="1800" dirty="0" smtClean="0">
                          <a:latin typeface="Times New Roman" pitchFamily="18" charset="0"/>
                          <a:ea typeface="Times New Roman"/>
                          <a:cs typeface="Times New Roman" pitchFamily="18" charset="0"/>
                        </a:rPr>
                        <a:t>.</a:t>
                      </a:r>
                    </a:p>
                    <a:p>
                      <a:pPr marL="0" marR="0" algn="just">
                        <a:spcBef>
                          <a:spcPts val="0"/>
                        </a:spcBef>
                        <a:spcAft>
                          <a:spcPts val="0"/>
                        </a:spcAft>
                      </a:pPr>
                      <a:r>
                        <a:rPr lang="en-US" sz="1800" dirty="0" smtClean="0">
                          <a:latin typeface="Times New Roman" pitchFamily="18" charset="0"/>
                          <a:ea typeface="Times New Roman"/>
                          <a:cs typeface="Times New Roman" pitchFamily="18" charset="0"/>
                        </a:rPr>
                        <a:t> Find IHP, </a:t>
                      </a:r>
                      <a:r>
                        <a:rPr lang="en-US" sz="1800" dirty="0">
                          <a:latin typeface="Times New Roman" pitchFamily="18" charset="0"/>
                          <a:ea typeface="Times New Roman"/>
                          <a:cs typeface="Times New Roman" pitchFamily="18" charset="0"/>
                        </a:rPr>
                        <a:t>BHP, </a:t>
                      </a:r>
                      <a:r>
                        <a:rPr lang="en-US" sz="1800" dirty="0" smtClean="0">
                          <a:latin typeface="Times New Roman" pitchFamily="18" charset="0"/>
                          <a:ea typeface="Times New Roman"/>
                          <a:cs typeface="Times New Roman" pitchFamily="18" charset="0"/>
                        </a:rPr>
                        <a:t>Mech</a:t>
                      </a:r>
                      <a:r>
                        <a:rPr lang="en-US" sz="1800" dirty="0">
                          <a:latin typeface="Times New Roman" pitchFamily="18" charset="0"/>
                          <a:ea typeface="Times New Roman"/>
                          <a:cs typeface="Times New Roman" pitchFamily="18" charset="0"/>
                        </a:rPr>
                        <a:t>. Efficiency and specific fuel consumption</a:t>
                      </a:r>
                      <a:r>
                        <a:rPr lang="en-US" sz="1800" dirty="0" smtClean="0">
                          <a:latin typeface="Times New Roman" pitchFamily="18" charset="0"/>
                          <a:ea typeface="Times New Roman"/>
                          <a:cs typeface="Times New Roman" pitchFamily="18" charset="0"/>
                        </a:rPr>
                        <a:t>.</a:t>
                      </a:r>
                    </a:p>
                    <a:p>
                      <a:pPr marL="0" marR="0" algn="just">
                        <a:spcBef>
                          <a:spcPts val="0"/>
                        </a:spcBef>
                        <a:spcAft>
                          <a:spcPts val="0"/>
                        </a:spcAft>
                      </a:pPr>
                      <a:endParaRPr lang="en-US" sz="1800" dirty="0" smtClean="0">
                        <a:latin typeface="Times New Roman" pitchFamily="18" charset="0"/>
                        <a:ea typeface="Times New Roman"/>
                        <a:cs typeface="Times New Roman" pitchFamily="18"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IHP = (PLAN /4500) * (n/2)</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 [7.0 x 0.45 x 730 x 120 / 4500] x 1/2 </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 30.8</a:t>
                      </a:r>
                    </a:p>
                    <a:p>
                      <a:pPr marL="0" marR="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BHP = 2</a:t>
                      </a:r>
                      <a:r>
                        <a:rPr kumimoji="0" lang="az-Cyrl-AZ"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П</a:t>
                      </a: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NT/4500</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 (2 x </a:t>
                      </a:r>
                      <a:r>
                        <a:rPr kumimoji="0" lang="az-Cyrl-AZ"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П</a:t>
                      </a: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x 120 x 110 ) / 4500 </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 18.4</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Mech. Efficiency, % = BHP/IHP x 100 </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 (18.4/30.8) x 100 = 59.7 %</a:t>
                      </a:r>
                    </a:p>
                    <a:p>
                      <a:pPr marL="0" marR="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Specific fuel consumption = 4.5 kg per hr/18.4 hp </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 0.245 kg per hp-hr.   </a:t>
                      </a:r>
                    </a:p>
                    <a:p>
                      <a:pPr marL="0" marR="0" algn="just">
                        <a:spcBef>
                          <a:spcPts val="0"/>
                        </a:spcBef>
                        <a:spcAft>
                          <a:spcPts val="0"/>
                        </a:spcAft>
                      </a:pPr>
                      <a:endParaRPr lang="en-US" sz="2000" dirty="0">
                        <a:latin typeface="Times New Roman" pitchFamily="18" charset="0"/>
                        <a:ea typeface="Times New Roman"/>
                        <a:cs typeface="Times New Roman" pitchFamily="18" charset="0"/>
                      </a:endParaRPr>
                    </a:p>
                  </a:txBody>
                  <a:tcPr marL="68580" marR="68580" marT="0" marB="0">
                    <a:lnL>
                      <a:noFill/>
                    </a:lnL>
                    <a:lnR>
                      <a:noFill/>
                    </a:lnR>
                    <a:lnT>
                      <a:noFill/>
                    </a:lnT>
                    <a:lnB>
                      <a:noFill/>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457200" y="114300"/>
            <a:ext cx="6400800" cy="6667500"/>
          </a:xfrm>
          <a:prstGeom prst="rect">
            <a:avLst/>
          </a:prstGeom>
          <a:noFill/>
          <a:ln w="9525">
            <a:noFill/>
            <a:miter lim="800000"/>
            <a:headEnd/>
            <a:tailEnd/>
          </a:ln>
          <a:effectLst/>
        </p:spPr>
      </p:pic>
      <p:sp>
        <p:nvSpPr>
          <p:cNvPr id="3" name="Rectangle 2"/>
          <p:cNvSpPr/>
          <p:nvPr/>
        </p:nvSpPr>
        <p:spPr>
          <a:xfrm>
            <a:off x="5029200" y="5410200"/>
            <a:ext cx="3883307" cy="110799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600" b="1" cap="none" spc="50" dirty="0" smtClean="0">
                <a:ln w="11430"/>
                <a:solidFill>
                  <a:srgbClr val="11938D"/>
                </a:solidFill>
                <a:effectLst>
                  <a:outerShdw blurRad="76200" dist="50800" dir="5400000" algn="tl" rotWithShape="0">
                    <a:srgbClr val="000000">
                      <a:alpha val="65000"/>
                    </a:srgbClr>
                  </a:outerShdw>
                </a:effectLst>
              </a:rPr>
              <a:t>Thank you</a:t>
            </a:r>
            <a:endParaRPr lang="en-US" sz="6600" b="1" cap="none" spc="50" dirty="0">
              <a:ln w="11430"/>
              <a:solidFill>
                <a:srgbClr val="11938D"/>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TotalTime>
  <Words>1739</Words>
  <Application>Microsoft Office PowerPoint</Application>
  <PresentationFormat>On-screen Show (4:3)</PresentationFormat>
  <Paragraphs>243</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ADMIN</cp:lastModifiedBy>
  <cp:revision>40</cp:revision>
  <dcterms:created xsi:type="dcterms:W3CDTF">2006-08-16T00:00:00Z</dcterms:created>
  <dcterms:modified xsi:type="dcterms:W3CDTF">2021-01-19T11:49:29Z</dcterms:modified>
</cp:coreProperties>
</file>